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825" r:id="rId2"/>
    <p:sldMasterId id="2147483840" r:id="rId3"/>
    <p:sldMasterId id="2147483853" r:id="rId4"/>
    <p:sldMasterId id="2147483866" r:id="rId5"/>
  </p:sldMasterIdLst>
  <p:notesMasterIdLst>
    <p:notesMasterId r:id="rId79"/>
  </p:notesMasterIdLst>
  <p:sldIdLst>
    <p:sldId id="258" r:id="rId6"/>
    <p:sldId id="262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44" r:id="rId27"/>
    <p:sldId id="345" r:id="rId28"/>
    <p:sldId id="346" r:id="rId29"/>
    <p:sldId id="339" r:id="rId30"/>
    <p:sldId id="340" r:id="rId31"/>
    <p:sldId id="341" r:id="rId32"/>
    <p:sldId id="342" r:id="rId33"/>
    <p:sldId id="343" r:id="rId34"/>
    <p:sldId id="265" r:id="rId35"/>
    <p:sldId id="347" r:id="rId36"/>
    <p:sldId id="352" r:id="rId37"/>
    <p:sldId id="351" r:id="rId38"/>
    <p:sldId id="348" r:id="rId39"/>
    <p:sldId id="349" r:id="rId40"/>
    <p:sldId id="350" r:id="rId41"/>
    <p:sldId id="266" r:id="rId42"/>
    <p:sldId id="353" r:id="rId43"/>
    <p:sldId id="354" r:id="rId44"/>
    <p:sldId id="355" r:id="rId45"/>
    <p:sldId id="295" r:id="rId46"/>
    <p:sldId id="268" r:id="rId47"/>
    <p:sldId id="269" r:id="rId48"/>
    <p:sldId id="270" r:id="rId49"/>
    <p:sldId id="356" r:id="rId50"/>
    <p:sldId id="296" r:id="rId51"/>
    <p:sldId id="313" r:id="rId52"/>
    <p:sldId id="298" r:id="rId53"/>
    <p:sldId id="299" r:id="rId54"/>
    <p:sldId id="357" r:id="rId55"/>
    <p:sldId id="300" r:id="rId56"/>
    <p:sldId id="314" r:id="rId57"/>
    <p:sldId id="304" r:id="rId58"/>
    <p:sldId id="305" r:id="rId59"/>
    <p:sldId id="311" r:id="rId60"/>
    <p:sldId id="312" r:id="rId61"/>
    <p:sldId id="273" r:id="rId62"/>
    <p:sldId id="274" r:id="rId63"/>
    <p:sldId id="275" r:id="rId64"/>
    <p:sldId id="306" r:id="rId65"/>
    <p:sldId id="307" r:id="rId66"/>
    <p:sldId id="277" r:id="rId67"/>
    <p:sldId id="278" r:id="rId68"/>
    <p:sldId id="309" r:id="rId69"/>
    <p:sldId id="310" r:id="rId70"/>
    <p:sldId id="280" r:id="rId71"/>
    <p:sldId id="308" r:id="rId72"/>
    <p:sldId id="318" r:id="rId73"/>
    <p:sldId id="319" r:id="rId74"/>
    <p:sldId id="317" r:id="rId75"/>
    <p:sldId id="282" r:id="rId76"/>
    <p:sldId id="283" r:id="rId77"/>
    <p:sldId id="316" r:id="rId78"/>
  </p:sldIdLst>
  <p:sldSz cx="9144000" cy="5715000" type="screen16x1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 xmlns:mv="urn:schemas-microsoft-com:mac:vml" xmlns:mc="http://schemas.openxmlformats.org/markup-compatibility/2006">
        <p15:guide id="1" orient="horz" pos="280">
          <p15:clr>
            <a:srgbClr val="A4A3A4"/>
          </p15:clr>
        </p15:guide>
        <p15:guide id="2" orient="horz" pos="3456">
          <p15:clr>
            <a:srgbClr val="A4A3A4"/>
          </p15:clr>
        </p15:guide>
        <p15:guide id="3" orient="horz" pos="961">
          <p15:clr>
            <a:srgbClr val="A4A3A4"/>
          </p15:clr>
        </p15:guide>
        <p15:guide id="4" orient="horz" pos="530">
          <p15:clr>
            <a:srgbClr val="A4A3A4"/>
          </p15:clr>
        </p15:guide>
        <p15:guide id="5" orient="horz" pos="1732">
          <p15:clr>
            <a:srgbClr val="A4A3A4"/>
          </p15:clr>
        </p15:guide>
        <p15:guide id="6" orient="horz" pos="2049">
          <p15:clr>
            <a:srgbClr val="A4A3A4"/>
          </p15:clr>
        </p15:guide>
        <p15:guide id="7" orient="horz" pos="2095">
          <p15:clr>
            <a:srgbClr val="A4A3A4"/>
          </p15:clr>
        </p15:guide>
        <p15:guide id="8" orient="horz" pos="3229">
          <p15:clr>
            <a:srgbClr val="A4A3A4"/>
          </p15:clr>
        </p15:guide>
        <p15:guide id="9" orient="horz" pos="1165">
          <p15:clr>
            <a:srgbClr val="A4A3A4"/>
          </p15:clr>
        </p15:guide>
        <p15:guide id="10" pos="2880">
          <p15:clr>
            <a:srgbClr val="A4A3A4"/>
          </p15:clr>
        </p15:guide>
        <p15:guide id="11" pos="113">
          <p15:clr>
            <a:srgbClr val="A4A3A4"/>
          </p15:clr>
        </p15:guide>
        <p15:guide id="12" pos="5647">
          <p15:clr>
            <a:srgbClr val="A4A3A4"/>
          </p15:clr>
        </p15:guide>
        <p15:guide id="13" pos="249">
          <p15:clr>
            <a:srgbClr val="A4A3A4"/>
          </p15:clr>
        </p15:guide>
        <p15:guide id="14" pos="5511">
          <p15:clr>
            <a:srgbClr val="A4A3A4"/>
          </p15:clr>
        </p15:guide>
        <p15:guide id="15" pos="2925">
          <p15:clr>
            <a:srgbClr val="A4A3A4"/>
          </p15:clr>
        </p15:guide>
        <p15:guide id="16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D2"/>
    <a:srgbClr val="00C8FE"/>
    <a:srgbClr val="8FAC5A"/>
    <a:srgbClr val="D2E8F6"/>
    <a:srgbClr val="A73F15"/>
    <a:srgbClr val="B5DAF1"/>
    <a:srgbClr val="7E2F10"/>
    <a:srgbClr val="CF1515"/>
    <a:srgbClr val="000000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just format 1 - Dekorfärg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llanmörkt forma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083E6E3-FA7D-4D7B-A595-EF9225AFEA82}" styleName="Ljust format 1 - Dekorfärg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0" autoAdjust="0"/>
    <p:restoredTop sz="97719" autoAdjust="0"/>
  </p:normalViewPr>
  <p:slideViewPr>
    <p:cSldViewPr snapToObjects="1" showGuides="1">
      <p:cViewPr>
        <p:scale>
          <a:sx n="134" d="100"/>
          <a:sy n="134" d="100"/>
        </p:scale>
        <p:origin x="-1024" y="-8"/>
      </p:cViewPr>
      <p:guideLst>
        <p:guide orient="horz" pos="280"/>
        <p:guide orient="horz" pos="3456"/>
        <p:guide orient="horz" pos="598"/>
        <p:guide orient="horz" pos="1755"/>
        <p:guide orient="horz" pos="2072"/>
        <p:guide orient="horz" pos="3229"/>
        <p:guide orient="horz" pos="1460"/>
        <p:guide orient="horz" pos="1006"/>
        <p:guide orient="horz" pos="1052"/>
        <p:guide orient="horz" pos="1324"/>
        <p:guide pos="2880"/>
        <p:guide pos="113"/>
        <p:guide pos="5647"/>
        <p:guide pos="249"/>
        <p:guide pos="5511"/>
        <p:guide pos="2925"/>
        <p:guide pos="2835"/>
        <p:guide pos="340"/>
        <p:guide pos="703"/>
      </p:guideLst>
    </p:cSldViewPr>
  </p:slideViewPr>
  <p:outlineViewPr>
    <p:cViewPr>
      <p:scale>
        <a:sx n="33" d="100"/>
        <a:sy n="33" d="100"/>
      </p:scale>
      <p:origin x="0" y="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35E37-4279-4C2A-A303-D95BAAE2813A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sv-SE"/>
        </a:p>
      </dgm:t>
    </dgm:pt>
    <dgm:pt modelId="{9EF3D3EF-7980-42A2-B8D4-3BCA1EF65CAC}">
      <dgm:prSet phldrT="[Text]"/>
      <dgm:spPr/>
      <dgm:t>
        <a:bodyPr/>
        <a:lstStyle/>
        <a:p>
          <a:r>
            <a:rPr lang="en-US" dirty="0" smtClean="0"/>
            <a:t>XACML</a:t>
          </a:r>
          <a:endParaRPr lang="sv-SE" dirty="0"/>
        </a:p>
      </dgm:t>
    </dgm:pt>
    <dgm:pt modelId="{83BA93AC-3A1D-418E-A764-E934732B2870}" type="parTrans" cxnId="{0F09D6B3-1417-4B40-8624-7E4308695CA6}">
      <dgm:prSet/>
      <dgm:spPr/>
      <dgm:t>
        <a:bodyPr/>
        <a:lstStyle/>
        <a:p>
          <a:endParaRPr lang="sv-SE"/>
        </a:p>
      </dgm:t>
    </dgm:pt>
    <dgm:pt modelId="{4B612EDD-5209-4026-8520-BF5AE8BF9297}" type="sibTrans" cxnId="{0F09D6B3-1417-4B40-8624-7E4308695CA6}">
      <dgm:prSet/>
      <dgm:spPr/>
      <dgm:t>
        <a:bodyPr/>
        <a:lstStyle/>
        <a:p>
          <a:endParaRPr lang="sv-SE"/>
        </a:p>
      </dgm:t>
    </dgm:pt>
    <dgm:pt modelId="{B01EDB82-A74C-4377-8722-9811E21414D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Reference</a:t>
          </a:r>
        </a:p>
        <a:p>
          <a:r>
            <a:rPr lang="en-US" dirty="0" smtClean="0"/>
            <a:t>Architecture</a:t>
          </a:r>
          <a:endParaRPr lang="sv-SE" dirty="0"/>
        </a:p>
      </dgm:t>
    </dgm:pt>
    <dgm:pt modelId="{28374E65-0E97-4A77-B36D-E8DEC264B08A}" type="parTrans" cxnId="{585E18E3-8585-48AA-B4E8-D925611905AB}">
      <dgm:prSet/>
      <dgm:spPr/>
      <dgm:t>
        <a:bodyPr/>
        <a:lstStyle/>
        <a:p>
          <a:endParaRPr lang="sv-SE"/>
        </a:p>
      </dgm:t>
    </dgm:pt>
    <dgm:pt modelId="{3F592AFA-8E93-4C21-96A7-A73E0BC53579}" type="sibTrans" cxnId="{585E18E3-8585-48AA-B4E8-D925611905AB}">
      <dgm:prSet/>
      <dgm:spPr/>
      <dgm:t>
        <a:bodyPr/>
        <a:lstStyle/>
        <a:p>
          <a:endParaRPr lang="sv-SE"/>
        </a:p>
      </dgm:t>
    </dgm:pt>
    <dgm:pt modelId="{8EF5BC83-C792-42E9-92AA-6F70ACE3FCF0}">
      <dgm:prSet phldrT="[Text]"/>
      <dgm:spPr/>
      <dgm:t>
        <a:bodyPr/>
        <a:lstStyle/>
        <a:p>
          <a:r>
            <a:rPr lang="en-US" dirty="0" smtClean="0"/>
            <a:t>Policy Language</a:t>
          </a:r>
          <a:endParaRPr lang="sv-SE" dirty="0"/>
        </a:p>
      </dgm:t>
    </dgm:pt>
    <dgm:pt modelId="{1626515F-BFB0-45E9-AFB2-65FDDEEA5DDB}" type="parTrans" cxnId="{AC99F541-AA95-4172-9C35-EE5FB851C37D}">
      <dgm:prSet/>
      <dgm:spPr/>
      <dgm:t>
        <a:bodyPr/>
        <a:lstStyle/>
        <a:p>
          <a:endParaRPr lang="sv-SE"/>
        </a:p>
      </dgm:t>
    </dgm:pt>
    <dgm:pt modelId="{97372869-CFCF-4367-B50D-86541344A7C8}" type="sibTrans" cxnId="{AC99F541-AA95-4172-9C35-EE5FB851C37D}">
      <dgm:prSet/>
      <dgm:spPr/>
      <dgm:t>
        <a:bodyPr/>
        <a:lstStyle/>
        <a:p>
          <a:endParaRPr lang="sv-SE"/>
        </a:p>
      </dgm:t>
    </dgm:pt>
    <dgm:pt modelId="{0A9850C1-80F8-4287-9807-EA583C322464}">
      <dgm:prSet phldrT="[Text]"/>
      <dgm:spPr/>
      <dgm:t>
        <a:bodyPr/>
        <a:lstStyle/>
        <a:p>
          <a:r>
            <a:rPr lang="en-US" dirty="0" smtClean="0"/>
            <a:t>Request / Response Scheme</a:t>
          </a:r>
          <a:endParaRPr lang="sv-SE" dirty="0"/>
        </a:p>
      </dgm:t>
    </dgm:pt>
    <dgm:pt modelId="{653E326E-1A3B-46F2-A96C-1C08BE0C0A61}" type="parTrans" cxnId="{6BFBBA1C-4B15-4650-A1C2-94FCA913EC23}">
      <dgm:prSet/>
      <dgm:spPr/>
      <dgm:t>
        <a:bodyPr/>
        <a:lstStyle/>
        <a:p>
          <a:endParaRPr lang="sv-SE"/>
        </a:p>
      </dgm:t>
    </dgm:pt>
    <dgm:pt modelId="{71BE379A-9D0C-4496-B068-3F90584EDFB5}" type="sibTrans" cxnId="{6BFBBA1C-4B15-4650-A1C2-94FCA913EC23}">
      <dgm:prSet/>
      <dgm:spPr/>
      <dgm:t>
        <a:bodyPr/>
        <a:lstStyle/>
        <a:p>
          <a:endParaRPr lang="sv-SE"/>
        </a:p>
      </dgm:t>
    </dgm:pt>
    <dgm:pt modelId="{AED7531D-FE3E-4E24-AFDF-CE88404245CC}" type="pres">
      <dgm:prSet presAssocID="{83435E37-4279-4C2A-A303-D95BAAE281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5AF9E5EE-A410-499B-8349-7D523153E6CE}" type="pres">
      <dgm:prSet presAssocID="{9EF3D3EF-7980-42A2-B8D4-3BCA1EF65CAC}" presName="centerShape" presStyleLbl="node0" presStyleIdx="0" presStyleCnt="1"/>
      <dgm:spPr/>
      <dgm:t>
        <a:bodyPr/>
        <a:lstStyle/>
        <a:p>
          <a:endParaRPr lang="sv-SE"/>
        </a:p>
      </dgm:t>
    </dgm:pt>
    <dgm:pt modelId="{C2C120D1-0270-48A2-BD20-FB4C235E0984}" type="pres">
      <dgm:prSet presAssocID="{B01EDB82-A74C-4377-8722-9811E21414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67D73B3A-D37B-4AF5-BD27-C1554FE7F968}" type="pres">
      <dgm:prSet presAssocID="{B01EDB82-A74C-4377-8722-9811E21414D0}" presName="dummy" presStyleCnt="0"/>
      <dgm:spPr/>
    </dgm:pt>
    <dgm:pt modelId="{E15F8AA9-F124-481A-8A62-817710847957}" type="pres">
      <dgm:prSet presAssocID="{3F592AFA-8E93-4C21-96A7-A73E0BC53579}" presName="sibTrans" presStyleLbl="sibTrans2D1" presStyleIdx="0" presStyleCnt="3"/>
      <dgm:spPr/>
      <dgm:t>
        <a:bodyPr/>
        <a:lstStyle/>
        <a:p>
          <a:endParaRPr lang="sv-SE"/>
        </a:p>
      </dgm:t>
    </dgm:pt>
    <dgm:pt modelId="{0AC3AF16-89B9-4569-820B-C701B9888B81}" type="pres">
      <dgm:prSet presAssocID="{8EF5BC83-C792-42E9-92AA-6F70ACE3FCF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23D4A28-2216-49AB-A9D7-2879CF0D0FE7}" type="pres">
      <dgm:prSet presAssocID="{8EF5BC83-C792-42E9-92AA-6F70ACE3FCF0}" presName="dummy" presStyleCnt="0"/>
      <dgm:spPr/>
    </dgm:pt>
    <dgm:pt modelId="{2BD73A26-D5AE-451F-9F4C-5D40CFC62C23}" type="pres">
      <dgm:prSet presAssocID="{97372869-CFCF-4367-B50D-86541344A7C8}" presName="sibTrans" presStyleLbl="sibTrans2D1" presStyleIdx="1" presStyleCnt="3"/>
      <dgm:spPr/>
      <dgm:t>
        <a:bodyPr/>
        <a:lstStyle/>
        <a:p>
          <a:endParaRPr lang="sv-SE"/>
        </a:p>
      </dgm:t>
    </dgm:pt>
    <dgm:pt modelId="{B4774CC0-568E-4654-83F8-AD1809226786}" type="pres">
      <dgm:prSet presAssocID="{0A9850C1-80F8-4287-9807-EA583C3224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B906EC9B-5454-4872-973D-E5B63288FEA8}" type="pres">
      <dgm:prSet presAssocID="{0A9850C1-80F8-4287-9807-EA583C322464}" presName="dummy" presStyleCnt="0"/>
      <dgm:spPr/>
    </dgm:pt>
    <dgm:pt modelId="{F725D5B1-E64E-4F95-83AE-325654477849}" type="pres">
      <dgm:prSet presAssocID="{71BE379A-9D0C-4496-B068-3F90584EDFB5}" presName="sibTrans" presStyleLbl="sibTrans2D1" presStyleIdx="2" presStyleCnt="3"/>
      <dgm:spPr/>
      <dgm:t>
        <a:bodyPr/>
        <a:lstStyle/>
        <a:p>
          <a:endParaRPr lang="sv-SE"/>
        </a:p>
      </dgm:t>
    </dgm:pt>
  </dgm:ptLst>
  <dgm:cxnLst>
    <dgm:cxn modelId="{53264D15-B205-9C49-895A-F79E6B267247}" type="presOf" srcId="{8EF5BC83-C792-42E9-92AA-6F70ACE3FCF0}" destId="{0AC3AF16-89B9-4569-820B-C701B9888B81}" srcOrd="0" destOrd="0" presId="urn:microsoft.com/office/officeart/2005/8/layout/radial6"/>
    <dgm:cxn modelId="{2F2365B9-E169-094E-8C78-737B9EA54CE3}" type="presOf" srcId="{3F592AFA-8E93-4C21-96A7-A73E0BC53579}" destId="{E15F8AA9-F124-481A-8A62-817710847957}" srcOrd="0" destOrd="0" presId="urn:microsoft.com/office/officeart/2005/8/layout/radial6"/>
    <dgm:cxn modelId="{C0225199-6888-8947-B77F-F087F0BFA4D9}" type="presOf" srcId="{0A9850C1-80F8-4287-9807-EA583C322464}" destId="{B4774CC0-568E-4654-83F8-AD1809226786}" srcOrd="0" destOrd="0" presId="urn:microsoft.com/office/officeart/2005/8/layout/radial6"/>
    <dgm:cxn modelId="{0F09D6B3-1417-4B40-8624-7E4308695CA6}" srcId="{83435E37-4279-4C2A-A303-D95BAAE2813A}" destId="{9EF3D3EF-7980-42A2-B8D4-3BCA1EF65CAC}" srcOrd="0" destOrd="0" parTransId="{83BA93AC-3A1D-418E-A764-E934732B2870}" sibTransId="{4B612EDD-5209-4026-8520-BF5AE8BF9297}"/>
    <dgm:cxn modelId="{AC99F541-AA95-4172-9C35-EE5FB851C37D}" srcId="{9EF3D3EF-7980-42A2-B8D4-3BCA1EF65CAC}" destId="{8EF5BC83-C792-42E9-92AA-6F70ACE3FCF0}" srcOrd="1" destOrd="0" parTransId="{1626515F-BFB0-45E9-AFB2-65FDDEEA5DDB}" sibTransId="{97372869-CFCF-4367-B50D-86541344A7C8}"/>
    <dgm:cxn modelId="{6BFBBA1C-4B15-4650-A1C2-94FCA913EC23}" srcId="{9EF3D3EF-7980-42A2-B8D4-3BCA1EF65CAC}" destId="{0A9850C1-80F8-4287-9807-EA583C322464}" srcOrd="2" destOrd="0" parTransId="{653E326E-1A3B-46F2-A96C-1C08BE0C0A61}" sibTransId="{71BE379A-9D0C-4496-B068-3F90584EDFB5}"/>
    <dgm:cxn modelId="{585E18E3-8585-48AA-B4E8-D925611905AB}" srcId="{9EF3D3EF-7980-42A2-B8D4-3BCA1EF65CAC}" destId="{B01EDB82-A74C-4377-8722-9811E21414D0}" srcOrd="0" destOrd="0" parTransId="{28374E65-0E97-4A77-B36D-E8DEC264B08A}" sibTransId="{3F592AFA-8E93-4C21-96A7-A73E0BC53579}"/>
    <dgm:cxn modelId="{730BC229-4CF8-D443-877F-7EA8C08FB79D}" type="presOf" srcId="{71BE379A-9D0C-4496-B068-3F90584EDFB5}" destId="{F725D5B1-E64E-4F95-83AE-325654477849}" srcOrd="0" destOrd="0" presId="urn:microsoft.com/office/officeart/2005/8/layout/radial6"/>
    <dgm:cxn modelId="{34073F98-613E-CE41-90D7-567D8E58553F}" type="presOf" srcId="{83435E37-4279-4C2A-A303-D95BAAE2813A}" destId="{AED7531D-FE3E-4E24-AFDF-CE88404245CC}" srcOrd="0" destOrd="0" presId="urn:microsoft.com/office/officeart/2005/8/layout/radial6"/>
    <dgm:cxn modelId="{0B24627C-A904-CF40-B8E7-C51D2B0C4911}" type="presOf" srcId="{B01EDB82-A74C-4377-8722-9811E21414D0}" destId="{C2C120D1-0270-48A2-BD20-FB4C235E0984}" srcOrd="0" destOrd="0" presId="urn:microsoft.com/office/officeart/2005/8/layout/radial6"/>
    <dgm:cxn modelId="{65B9B54D-08F7-DE4B-B896-8B26C1C49FDC}" type="presOf" srcId="{97372869-CFCF-4367-B50D-86541344A7C8}" destId="{2BD73A26-D5AE-451F-9F4C-5D40CFC62C23}" srcOrd="0" destOrd="0" presId="urn:microsoft.com/office/officeart/2005/8/layout/radial6"/>
    <dgm:cxn modelId="{AB0DC39B-ACE3-EA42-A68D-5D5912280E30}" type="presOf" srcId="{9EF3D3EF-7980-42A2-B8D4-3BCA1EF65CAC}" destId="{5AF9E5EE-A410-499B-8349-7D523153E6CE}" srcOrd="0" destOrd="0" presId="urn:microsoft.com/office/officeart/2005/8/layout/radial6"/>
    <dgm:cxn modelId="{0B8C257C-7A61-D846-A45D-1A01B9C0682A}" type="presParOf" srcId="{AED7531D-FE3E-4E24-AFDF-CE88404245CC}" destId="{5AF9E5EE-A410-499B-8349-7D523153E6CE}" srcOrd="0" destOrd="0" presId="urn:microsoft.com/office/officeart/2005/8/layout/radial6"/>
    <dgm:cxn modelId="{30981E49-5485-C746-BAE0-D76393DD26E8}" type="presParOf" srcId="{AED7531D-FE3E-4E24-AFDF-CE88404245CC}" destId="{C2C120D1-0270-48A2-BD20-FB4C235E0984}" srcOrd="1" destOrd="0" presId="urn:microsoft.com/office/officeart/2005/8/layout/radial6"/>
    <dgm:cxn modelId="{9DAC4977-9ED6-CD4E-85FD-ABFF1DC7A0E1}" type="presParOf" srcId="{AED7531D-FE3E-4E24-AFDF-CE88404245CC}" destId="{67D73B3A-D37B-4AF5-BD27-C1554FE7F968}" srcOrd="2" destOrd="0" presId="urn:microsoft.com/office/officeart/2005/8/layout/radial6"/>
    <dgm:cxn modelId="{C3DCC949-99BA-F44C-947D-1963F12DF074}" type="presParOf" srcId="{AED7531D-FE3E-4E24-AFDF-CE88404245CC}" destId="{E15F8AA9-F124-481A-8A62-817710847957}" srcOrd="3" destOrd="0" presId="urn:microsoft.com/office/officeart/2005/8/layout/radial6"/>
    <dgm:cxn modelId="{6182B37F-BD6F-9E4C-9127-7A569B34870F}" type="presParOf" srcId="{AED7531D-FE3E-4E24-AFDF-CE88404245CC}" destId="{0AC3AF16-89B9-4569-820B-C701B9888B81}" srcOrd="4" destOrd="0" presId="urn:microsoft.com/office/officeart/2005/8/layout/radial6"/>
    <dgm:cxn modelId="{61CAF512-DE02-EE4E-A570-5979970A3356}" type="presParOf" srcId="{AED7531D-FE3E-4E24-AFDF-CE88404245CC}" destId="{423D4A28-2216-49AB-A9D7-2879CF0D0FE7}" srcOrd="5" destOrd="0" presId="urn:microsoft.com/office/officeart/2005/8/layout/radial6"/>
    <dgm:cxn modelId="{8746099A-E709-A642-BC95-984C2268BAC0}" type="presParOf" srcId="{AED7531D-FE3E-4E24-AFDF-CE88404245CC}" destId="{2BD73A26-D5AE-451F-9F4C-5D40CFC62C23}" srcOrd="6" destOrd="0" presId="urn:microsoft.com/office/officeart/2005/8/layout/radial6"/>
    <dgm:cxn modelId="{B3584345-E74C-2040-A732-2B83551A6F7D}" type="presParOf" srcId="{AED7531D-FE3E-4E24-AFDF-CE88404245CC}" destId="{B4774CC0-568E-4654-83F8-AD1809226786}" srcOrd="7" destOrd="0" presId="urn:microsoft.com/office/officeart/2005/8/layout/radial6"/>
    <dgm:cxn modelId="{ACB7C61A-B190-4A41-B475-47C28EBB2DFE}" type="presParOf" srcId="{AED7531D-FE3E-4E24-AFDF-CE88404245CC}" destId="{B906EC9B-5454-4872-973D-E5B63288FEA8}" srcOrd="8" destOrd="0" presId="urn:microsoft.com/office/officeart/2005/8/layout/radial6"/>
    <dgm:cxn modelId="{D5E0FA04-7BC3-F943-88A8-E5CD153DCA5D}" type="presParOf" srcId="{AED7531D-FE3E-4E24-AFDF-CE88404245CC}" destId="{F725D5B1-E64E-4F95-83AE-32565447784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435E37-4279-4C2A-A303-D95BAAE2813A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sv-SE"/>
        </a:p>
      </dgm:t>
    </dgm:pt>
    <dgm:pt modelId="{9EF3D3EF-7980-42A2-B8D4-3BCA1EF65CAC}">
      <dgm:prSet phldrT="[Text]"/>
      <dgm:spPr/>
      <dgm:t>
        <a:bodyPr/>
        <a:lstStyle/>
        <a:p>
          <a:r>
            <a:rPr lang="en-US" dirty="0" smtClean="0"/>
            <a:t>XACML</a:t>
          </a:r>
          <a:endParaRPr lang="sv-SE" dirty="0"/>
        </a:p>
      </dgm:t>
    </dgm:pt>
    <dgm:pt modelId="{83BA93AC-3A1D-418E-A764-E934732B2870}" type="parTrans" cxnId="{0F09D6B3-1417-4B40-8624-7E4308695CA6}">
      <dgm:prSet/>
      <dgm:spPr/>
      <dgm:t>
        <a:bodyPr/>
        <a:lstStyle/>
        <a:p>
          <a:endParaRPr lang="sv-SE"/>
        </a:p>
      </dgm:t>
    </dgm:pt>
    <dgm:pt modelId="{4B612EDD-5209-4026-8520-BF5AE8BF9297}" type="sibTrans" cxnId="{0F09D6B3-1417-4B40-8624-7E4308695CA6}">
      <dgm:prSet/>
      <dgm:spPr/>
      <dgm:t>
        <a:bodyPr/>
        <a:lstStyle/>
        <a:p>
          <a:endParaRPr lang="sv-SE"/>
        </a:p>
      </dgm:t>
    </dgm:pt>
    <dgm:pt modelId="{B01EDB82-A74C-4377-8722-9811E21414D0}">
      <dgm:prSet phldrT="[Text]"/>
      <dgm:spPr/>
      <dgm:t>
        <a:bodyPr/>
        <a:lstStyle/>
        <a:p>
          <a:r>
            <a:rPr lang="en-US" dirty="0" smtClean="0"/>
            <a:t>Reference</a:t>
          </a:r>
        </a:p>
        <a:p>
          <a:r>
            <a:rPr lang="en-US" dirty="0" smtClean="0"/>
            <a:t>Architecture</a:t>
          </a:r>
          <a:endParaRPr lang="sv-SE" dirty="0"/>
        </a:p>
      </dgm:t>
    </dgm:pt>
    <dgm:pt modelId="{28374E65-0E97-4A77-B36D-E8DEC264B08A}" type="parTrans" cxnId="{585E18E3-8585-48AA-B4E8-D925611905AB}">
      <dgm:prSet/>
      <dgm:spPr/>
      <dgm:t>
        <a:bodyPr/>
        <a:lstStyle/>
        <a:p>
          <a:endParaRPr lang="sv-SE"/>
        </a:p>
      </dgm:t>
    </dgm:pt>
    <dgm:pt modelId="{3F592AFA-8E93-4C21-96A7-A73E0BC53579}" type="sibTrans" cxnId="{585E18E3-8585-48AA-B4E8-D925611905AB}">
      <dgm:prSet/>
      <dgm:spPr/>
      <dgm:t>
        <a:bodyPr/>
        <a:lstStyle/>
        <a:p>
          <a:endParaRPr lang="sv-SE"/>
        </a:p>
      </dgm:t>
    </dgm:pt>
    <dgm:pt modelId="{8EF5BC83-C792-42E9-92AA-6F70ACE3FCF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Policy Language</a:t>
          </a:r>
          <a:endParaRPr lang="sv-SE" dirty="0"/>
        </a:p>
      </dgm:t>
    </dgm:pt>
    <dgm:pt modelId="{1626515F-BFB0-45E9-AFB2-65FDDEEA5DDB}" type="parTrans" cxnId="{AC99F541-AA95-4172-9C35-EE5FB851C37D}">
      <dgm:prSet/>
      <dgm:spPr/>
      <dgm:t>
        <a:bodyPr/>
        <a:lstStyle/>
        <a:p>
          <a:endParaRPr lang="sv-SE"/>
        </a:p>
      </dgm:t>
    </dgm:pt>
    <dgm:pt modelId="{97372869-CFCF-4367-B50D-86541344A7C8}" type="sibTrans" cxnId="{AC99F541-AA95-4172-9C35-EE5FB851C37D}">
      <dgm:prSet/>
      <dgm:spPr/>
      <dgm:t>
        <a:bodyPr/>
        <a:lstStyle/>
        <a:p>
          <a:endParaRPr lang="sv-SE"/>
        </a:p>
      </dgm:t>
    </dgm:pt>
    <dgm:pt modelId="{0A9850C1-80F8-4287-9807-EA583C322464}">
      <dgm:prSet phldrT="[Text]"/>
      <dgm:spPr/>
      <dgm:t>
        <a:bodyPr/>
        <a:lstStyle/>
        <a:p>
          <a:r>
            <a:rPr lang="en-US" dirty="0" smtClean="0"/>
            <a:t>Request / Response Scheme</a:t>
          </a:r>
          <a:endParaRPr lang="sv-SE" dirty="0"/>
        </a:p>
      </dgm:t>
    </dgm:pt>
    <dgm:pt modelId="{653E326E-1A3B-46F2-A96C-1C08BE0C0A61}" type="parTrans" cxnId="{6BFBBA1C-4B15-4650-A1C2-94FCA913EC23}">
      <dgm:prSet/>
      <dgm:spPr/>
      <dgm:t>
        <a:bodyPr/>
        <a:lstStyle/>
        <a:p>
          <a:endParaRPr lang="sv-SE"/>
        </a:p>
      </dgm:t>
    </dgm:pt>
    <dgm:pt modelId="{71BE379A-9D0C-4496-B068-3F90584EDFB5}" type="sibTrans" cxnId="{6BFBBA1C-4B15-4650-A1C2-94FCA913EC23}">
      <dgm:prSet/>
      <dgm:spPr/>
      <dgm:t>
        <a:bodyPr/>
        <a:lstStyle/>
        <a:p>
          <a:endParaRPr lang="sv-SE"/>
        </a:p>
      </dgm:t>
    </dgm:pt>
    <dgm:pt modelId="{AED7531D-FE3E-4E24-AFDF-CE88404245CC}" type="pres">
      <dgm:prSet presAssocID="{83435E37-4279-4C2A-A303-D95BAAE281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5AF9E5EE-A410-499B-8349-7D523153E6CE}" type="pres">
      <dgm:prSet presAssocID="{9EF3D3EF-7980-42A2-B8D4-3BCA1EF65CAC}" presName="centerShape" presStyleLbl="node0" presStyleIdx="0" presStyleCnt="1"/>
      <dgm:spPr/>
      <dgm:t>
        <a:bodyPr/>
        <a:lstStyle/>
        <a:p>
          <a:endParaRPr lang="sv-SE"/>
        </a:p>
      </dgm:t>
    </dgm:pt>
    <dgm:pt modelId="{C2C120D1-0270-48A2-BD20-FB4C235E0984}" type="pres">
      <dgm:prSet presAssocID="{B01EDB82-A74C-4377-8722-9811E21414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67D73B3A-D37B-4AF5-BD27-C1554FE7F968}" type="pres">
      <dgm:prSet presAssocID="{B01EDB82-A74C-4377-8722-9811E21414D0}" presName="dummy" presStyleCnt="0"/>
      <dgm:spPr/>
      <dgm:t>
        <a:bodyPr/>
        <a:lstStyle/>
        <a:p>
          <a:endParaRPr lang="en-US"/>
        </a:p>
      </dgm:t>
    </dgm:pt>
    <dgm:pt modelId="{E15F8AA9-F124-481A-8A62-817710847957}" type="pres">
      <dgm:prSet presAssocID="{3F592AFA-8E93-4C21-96A7-A73E0BC53579}" presName="sibTrans" presStyleLbl="sibTrans2D1" presStyleIdx="0" presStyleCnt="3"/>
      <dgm:spPr/>
      <dgm:t>
        <a:bodyPr/>
        <a:lstStyle/>
        <a:p>
          <a:endParaRPr lang="sv-SE"/>
        </a:p>
      </dgm:t>
    </dgm:pt>
    <dgm:pt modelId="{0AC3AF16-89B9-4569-820B-C701B9888B81}" type="pres">
      <dgm:prSet presAssocID="{8EF5BC83-C792-42E9-92AA-6F70ACE3FCF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23D4A28-2216-49AB-A9D7-2879CF0D0FE7}" type="pres">
      <dgm:prSet presAssocID="{8EF5BC83-C792-42E9-92AA-6F70ACE3FCF0}" presName="dummy" presStyleCnt="0"/>
      <dgm:spPr/>
      <dgm:t>
        <a:bodyPr/>
        <a:lstStyle/>
        <a:p>
          <a:endParaRPr lang="en-US"/>
        </a:p>
      </dgm:t>
    </dgm:pt>
    <dgm:pt modelId="{2BD73A26-D5AE-451F-9F4C-5D40CFC62C23}" type="pres">
      <dgm:prSet presAssocID="{97372869-CFCF-4367-B50D-86541344A7C8}" presName="sibTrans" presStyleLbl="sibTrans2D1" presStyleIdx="1" presStyleCnt="3"/>
      <dgm:spPr/>
      <dgm:t>
        <a:bodyPr/>
        <a:lstStyle/>
        <a:p>
          <a:endParaRPr lang="sv-SE"/>
        </a:p>
      </dgm:t>
    </dgm:pt>
    <dgm:pt modelId="{B4774CC0-568E-4654-83F8-AD1809226786}" type="pres">
      <dgm:prSet presAssocID="{0A9850C1-80F8-4287-9807-EA583C3224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B906EC9B-5454-4872-973D-E5B63288FEA8}" type="pres">
      <dgm:prSet presAssocID="{0A9850C1-80F8-4287-9807-EA583C322464}" presName="dummy" presStyleCnt="0"/>
      <dgm:spPr/>
      <dgm:t>
        <a:bodyPr/>
        <a:lstStyle/>
        <a:p>
          <a:endParaRPr lang="en-US"/>
        </a:p>
      </dgm:t>
    </dgm:pt>
    <dgm:pt modelId="{F725D5B1-E64E-4F95-83AE-325654477849}" type="pres">
      <dgm:prSet presAssocID="{71BE379A-9D0C-4496-B068-3F90584EDFB5}" presName="sibTrans" presStyleLbl="sibTrans2D1" presStyleIdx="2" presStyleCnt="3"/>
      <dgm:spPr/>
      <dgm:t>
        <a:bodyPr/>
        <a:lstStyle/>
        <a:p>
          <a:endParaRPr lang="sv-SE"/>
        </a:p>
      </dgm:t>
    </dgm:pt>
  </dgm:ptLst>
  <dgm:cxnLst>
    <dgm:cxn modelId="{1CDFD162-EF8A-7741-95B7-DD2A67EA2B72}" type="presOf" srcId="{9EF3D3EF-7980-42A2-B8D4-3BCA1EF65CAC}" destId="{5AF9E5EE-A410-499B-8349-7D523153E6CE}" srcOrd="0" destOrd="0" presId="urn:microsoft.com/office/officeart/2005/8/layout/radial6"/>
    <dgm:cxn modelId="{D81473A9-E665-E943-AA32-05A773C436D0}" type="presOf" srcId="{83435E37-4279-4C2A-A303-D95BAAE2813A}" destId="{AED7531D-FE3E-4E24-AFDF-CE88404245CC}" srcOrd="0" destOrd="0" presId="urn:microsoft.com/office/officeart/2005/8/layout/radial6"/>
    <dgm:cxn modelId="{0F09D6B3-1417-4B40-8624-7E4308695CA6}" srcId="{83435E37-4279-4C2A-A303-D95BAAE2813A}" destId="{9EF3D3EF-7980-42A2-B8D4-3BCA1EF65CAC}" srcOrd="0" destOrd="0" parTransId="{83BA93AC-3A1D-418E-A764-E934732B2870}" sibTransId="{4B612EDD-5209-4026-8520-BF5AE8BF9297}"/>
    <dgm:cxn modelId="{612C70C2-F7C8-904D-B3AF-C3BD28494075}" type="presOf" srcId="{0A9850C1-80F8-4287-9807-EA583C322464}" destId="{B4774CC0-568E-4654-83F8-AD1809226786}" srcOrd="0" destOrd="0" presId="urn:microsoft.com/office/officeart/2005/8/layout/radial6"/>
    <dgm:cxn modelId="{AC99F541-AA95-4172-9C35-EE5FB851C37D}" srcId="{9EF3D3EF-7980-42A2-B8D4-3BCA1EF65CAC}" destId="{8EF5BC83-C792-42E9-92AA-6F70ACE3FCF0}" srcOrd="1" destOrd="0" parTransId="{1626515F-BFB0-45E9-AFB2-65FDDEEA5DDB}" sibTransId="{97372869-CFCF-4367-B50D-86541344A7C8}"/>
    <dgm:cxn modelId="{6BFBBA1C-4B15-4650-A1C2-94FCA913EC23}" srcId="{9EF3D3EF-7980-42A2-B8D4-3BCA1EF65CAC}" destId="{0A9850C1-80F8-4287-9807-EA583C322464}" srcOrd="2" destOrd="0" parTransId="{653E326E-1A3B-46F2-A96C-1C08BE0C0A61}" sibTransId="{71BE379A-9D0C-4496-B068-3F90584EDFB5}"/>
    <dgm:cxn modelId="{585E18E3-8585-48AA-B4E8-D925611905AB}" srcId="{9EF3D3EF-7980-42A2-B8D4-3BCA1EF65CAC}" destId="{B01EDB82-A74C-4377-8722-9811E21414D0}" srcOrd="0" destOrd="0" parTransId="{28374E65-0E97-4A77-B36D-E8DEC264B08A}" sibTransId="{3F592AFA-8E93-4C21-96A7-A73E0BC53579}"/>
    <dgm:cxn modelId="{2C4C48B1-EBE0-EE48-8595-0CBA1EECD017}" type="presOf" srcId="{8EF5BC83-C792-42E9-92AA-6F70ACE3FCF0}" destId="{0AC3AF16-89B9-4569-820B-C701B9888B81}" srcOrd="0" destOrd="0" presId="urn:microsoft.com/office/officeart/2005/8/layout/radial6"/>
    <dgm:cxn modelId="{1D48B9AC-54F6-4649-A206-C51CD4153841}" type="presOf" srcId="{B01EDB82-A74C-4377-8722-9811E21414D0}" destId="{C2C120D1-0270-48A2-BD20-FB4C235E0984}" srcOrd="0" destOrd="0" presId="urn:microsoft.com/office/officeart/2005/8/layout/radial6"/>
    <dgm:cxn modelId="{33A5681E-D2E4-FF48-B47C-A7E39AAC3A6E}" type="presOf" srcId="{71BE379A-9D0C-4496-B068-3F90584EDFB5}" destId="{F725D5B1-E64E-4F95-83AE-325654477849}" srcOrd="0" destOrd="0" presId="urn:microsoft.com/office/officeart/2005/8/layout/radial6"/>
    <dgm:cxn modelId="{D6A48A9F-16D7-704C-9D9F-84836F72BE21}" type="presOf" srcId="{97372869-CFCF-4367-B50D-86541344A7C8}" destId="{2BD73A26-D5AE-451F-9F4C-5D40CFC62C23}" srcOrd="0" destOrd="0" presId="urn:microsoft.com/office/officeart/2005/8/layout/radial6"/>
    <dgm:cxn modelId="{22C7FABE-27B7-C249-80DB-AEA32EB29E6A}" type="presOf" srcId="{3F592AFA-8E93-4C21-96A7-A73E0BC53579}" destId="{E15F8AA9-F124-481A-8A62-817710847957}" srcOrd="0" destOrd="0" presId="urn:microsoft.com/office/officeart/2005/8/layout/radial6"/>
    <dgm:cxn modelId="{B97AF8AB-9A3E-A443-AAB2-8056860B6578}" type="presParOf" srcId="{AED7531D-FE3E-4E24-AFDF-CE88404245CC}" destId="{5AF9E5EE-A410-499B-8349-7D523153E6CE}" srcOrd="0" destOrd="0" presId="urn:microsoft.com/office/officeart/2005/8/layout/radial6"/>
    <dgm:cxn modelId="{A8BCC43A-D60F-6748-B815-4E669B7495ED}" type="presParOf" srcId="{AED7531D-FE3E-4E24-AFDF-CE88404245CC}" destId="{C2C120D1-0270-48A2-BD20-FB4C235E0984}" srcOrd="1" destOrd="0" presId="urn:microsoft.com/office/officeart/2005/8/layout/radial6"/>
    <dgm:cxn modelId="{2ADC86A7-7323-3848-BE3C-BB9CA22A3259}" type="presParOf" srcId="{AED7531D-FE3E-4E24-AFDF-CE88404245CC}" destId="{67D73B3A-D37B-4AF5-BD27-C1554FE7F968}" srcOrd="2" destOrd="0" presId="urn:microsoft.com/office/officeart/2005/8/layout/radial6"/>
    <dgm:cxn modelId="{4C835F27-A40D-3543-B034-CC8CFD3DD774}" type="presParOf" srcId="{AED7531D-FE3E-4E24-AFDF-CE88404245CC}" destId="{E15F8AA9-F124-481A-8A62-817710847957}" srcOrd="3" destOrd="0" presId="urn:microsoft.com/office/officeart/2005/8/layout/radial6"/>
    <dgm:cxn modelId="{0D23D956-F032-8747-9D96-055F98F5B7C4}" type="presParOf" srcId="{AED7531D-FE3E-4E24-AFDF-CE88404245CC}" destId="{0AC3AF16-89B9-4569-820B-C701B9888B81}" srcOrd="4" destOrd="0" presId="urn:microsoft.com/office/officeart/2005/8/layout/radial6"/>
    <dgm:cxn modelId="{A17AAF64-613B-E848-BBB5-0AB1D912BBEB}" type="presParOf" srcId="{AED7531D-FE3E-4E24-AFDF-CE88404245CC}" destId="{423D4A28-2216-49AB-A9D7-2879CF0D0FE7}" srcOrd="5" destOrd="0" presId="urn:microsoft.com/office/officeart/2005/8/layout/radial6"/>
    <dgm:cxn modelId="{D450E340-10E8-F540-8D8D-8E19701AD4E3}" type="presParOf" srcId="{AED7531D-FE3E-4E24-AFDF-CE88404245CC}" destId="{2BD73A26-D5AE-451F-9F4C-5D40CFC62C23}" srcOrd="6" destOrd="0" presId="urn:microsoft.com/office/officeart/2005/8/layout/radial6"/>
    <dgm:cxn modelId="{99C24647-5060-8C4B-8DD0-809338871099}" type="presParOf" srcId="{AED7531D-FE3E-4E24-AFDF-CE88404245CC}" destId="{B4774CC0-568E-4654-83F8-AD1809226786}" srcOrd="7" destOrd="0" presId="urn:microsoft.com/office/officeart/2005/8/layout/radial6"/>
    <dgm:cxn modelId="{7A8E6D05-D3FD-3346-B7C0-7C804695F081}" type="presParOf" srcId="{AED7531D-FE3E-4E24-AFDF-CE88404245CC}" destId="{B906EC9B-5454-4872-973D-E5B63288FEA8}" srcOrd="8" destOrd="0" presId="urn:microsoft.com/office/officeart/2005/8/layout/radial6"/>
    <dgm:cxn modelId="{458F7B08-8CB3-C047-9224-AE89D64CE63D}" type="presParOf" srcId="{AED7531D-FE3E-4E24-AFDF-CE88404245CC}" destId="{F725D5B1-E64E-4F95-83AE-32565447784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435E37-4279-4C2A-A303-D95BAAE2813A}" type="doc">
      <dgm:prSet loTypeId="urn:microsoft.com/office/officeart/2005/8/layout/radial6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sv-SE"/>
        </a:p>
      </dgm:t>
    </dgm:pt>
    <dgm:pt modelId="{9EF3D3EF-7980-42A2-B8D4-3BCA1EF65CAC}">
      <dgm:prSet phldrT="[Text]"/>
      <dgm:spPr/>
      <dgm:t>
        <a:bodyPr/>
        <a:lstStyle/>
        <a:p>
          <a:r>
            <a:rPr lang="en-US" dirty="0" smtClean="0"/>
            <a:t>XACML</a:t>
          </a:r>
          <a:endParaRPr lang="sv-SE" dirty="0"/>
        </a:p>
      </dgm:t>
    </dgm:pt>
    <dgm:pt modelId="{83BA93AC-3A1D-418E-A764-E934732B2870}" type="parTrans" cxnId="{0F09D6B3-1417-4B40-8624-7E4308695CA6}">
      <dgm:prSet/>
      <dgm:spPr/>
      <dgm:t>
        <a:bodyPr/>
        <a:lstStyle/>
        <a:p>
          <a:endParaRPr lang="sv-SE"/>
        </a:p>
      </dgm:t>
    </dgm:pt>
    <dgm:pt modelId="{4B612EDD-5209-4026-8520-BF5AE8BF9297}" type="sibTrans" cxnId="{0F09D6B3-1417-4B40-8624-7E4308695CA6}">
      <dgm:prSet/>
      <dgm:spPr/>
      <dgm:t>
        <a:bodyPr/>
        <a:lstStyle/>
        <a:p>
          <a:endParaRPr lang="sv-SE"/>
        </a:p>
      </dgm:t>
    </dgm:pt>
    <dgm:pt modelId="{B01EDB82-A74C-4377-8722-9811E21414D0}">
      <dgm:prSet phldrT="[Text]"/>
      <dgm:spPr/>
      <dgm:t>
        <a:bodyPr/>
        <a:lstStyle/>
        <a:p>
          <a:r>
            <a:rPr lang="en-US" dirty="0" smtClean="0"/>
            <a:t>Reference</a:t>
          </a:r>
        </a:p>
        <a:p>
          <a:r>
            <a:rPr lang="en-US" dirty="0" smtClean="0"/>
            <a:t>Architecture</a:t>
          </a:r>
          <a:endParaRPr lang="sv-SE" dirty="0"/>
        </a:p>
      </dgm:t>
    </dgm:pt>
    <dgm:pt modelId="{28374E65-0E97-4A77-B36D-E8DEC264B08A}" type="parTrans" cxnId="{585E18E3-8585-48AA-B4E8-D925611905AB}">
      <dgm:prSet/>
      <dgm:spPr/>
      <dgm:t>
        <a:bodyPr/>
        <a:lstStyle/>
        <a:p>
          <a:endParaRPr lang="sv-SE"/>
        </a:p>
      </dgm:t>
    </dgm:pt>
    <dgm:pt modelId="{3F592AFA-8E93-4C21-96A7-A73E0BC53579}" type="sibTrans" cxnId="{585E18E3-8585-48AA-B4E8-D925611905AB}">
      <dgm:prSet/>
      <dgm:spPr/>
      <dgm:t>
        <a:bodyPr/>
        <a:lstStyle/>
        <a:p>
          <a:endParaRPr lang="sv-SE"/>
        </a:p>
      </dgm:t>
    </dgm:pt>
    <dgm:pt modelId="{8EF5BC83-C792-42E9-92AA-6F70ACE3FCF0}">
      <dgm:prSet phldrT="[Text]"/>
      <dgm:spPr/>
      <dgm:t>
        <a:bodyPr/>
        <a:lstStyle/>
        <a:p>
          <a:r>
            <a:rPr lang="en-US" dirty="0" smtClean="0"/>
            <a:t>Policy Language</a:t>
          </a:r>
          <a:endParaRPr lang="sv-SE" dirty="0"/>
        </a:p>
      </dgm:t>
    </dgm:pt>
    <dgm:pt modelId="{1626515F-BFB0-45E9-AFB2-65FDDEEA5DDB}" type="parTrans" cxnId="{AC99F541-AA95-4172-9C35-EE5FB851C37D}">
      <dgm:prSet/>
      <dgm:spPr/>
      <dgm:t>
        <a:bodyPr/>
        <a:lstStyle/>
        <a:p>
          <a:endParaRPr lang="sv-SE"/>
        </a:p>
      </dgm:t>
    </dgm:pt>
    <dgm:pt modelId="{97372869-CFCF-4367-B50D-86541344A7C8}" type="sibTrans" cxnId="{AC99F541-AA95-4172-9C35-EE5FB851C37D}">
      <dgm:prSet/>
      <dgm:spPr/>
      <dgm:t>
        <a:bodyPr/>
        <a:lstStyle/>
        <a:p>
          <a:endParaRPr lang="sv-SE"/>
        </a:p>
      </dgm:t>
    </dgm:pt>
    <dgm:pt modelId="{0A9850C1-80F8-4287-9807-EA583C32246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Request / Response Scheme</a:t>
          </a:r>
          <a:endParaRPr lang="sv-SE" dirty="0"/>
        </a:p>
      </dgm:t>
    </dgm:pt>
    <dgm:pt modelId="{653E326E-1A3B-46F2-A96C-1C08BE0C0A61}" type="parTrans" cxnId="{6BFBBA1C-4B15-4650-A1C2-94FCA913EC23}">
      <dgm:prSet/>
      <dgm:spPr/>
      <dgm:t>
        <a:bodyPr/>
        <a:lstStyle/>
        <a:p>
          <a:endParaRPr lang="sv-SE"/>
        </a:p>
      </dgm:t>
    </dgm:pt>
    <dgm:pt modelId="{71BE379A-9D0C-4496-B068-3F90584EDFB5}" type="sibTrans" cxnId="{6BFBBA1C-4B15-4650-A1C2-94FCA913EC23}">
      <dgm:prSet/>
      <dgm:spPr/>
      <dgm:t>
        <a:bodyPr/>
        <a:lstStyle/>
        <a:p>
          <a:endParaRPr lang="sv-SE"/>
        </a:p>
      </dgm:t>
    </dgm:pt>
    <dgm:pt modelId="{AED7531D-FE3E-4E24-AFDF-CE88404245CC}" type="pres">
      <dgm:prSet presAssocID="{83435E37-4279-4C2A-A303-D95BAAE281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5AF9E5EE-A410-499B-8349-7D523153E6CE}" type="pres">
      <dgm:prSet presAssocID="{9EF3D3EF-7980-42A2-B8D4-3BCA1EF65CAC}" presName="centerShape" presStyleLbl="node0" presStyleIdx="0" presStyleCnt="1"/>
      <dgm:spPr/>
      <dgm:t>
        <a:bodyPr/>
        <a:lstStyle/>
        <a:p>
          <a:endParaRPr lang="sv-SE"/>
        </a:p>
      </dgm:t>
    </dgm:pt>
    <dgm:pt modelId="{C2C120D1-0270-48A2-BD20-FB4C235E0984}" type="pres">
      <dgm:prSet presAssocID="{B01EDB82-A74C-4377-8722-9811E21414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67D73B3A-D37B-4AF5-BD27-C1554FE7F968}" type="pres">
      <dgm:prSet presAssocID="{B01EDB82-A74C-4377-8722-9811E21414D0}" presName="dummy" presStyleCnt="0"/>
      <dgm:spPr/>
      <dgm:t>
        <a:bodyPr/>
        <a:lstStyle/>
        <a:p>
          <a:endParaRPr lang="en-US"/>
        </a:p>
      </dgm:t>
    </dgm:pt>
    <dgm:pt modelId="{E15F8AA9-F124-481A-8A62-817710847957}" type="pres">
      <dgm:prSet presAssocID="{3F592AFA-8E93-4C21-96A7-A73E0BC53579}" presName="sibTrans" presStyleLbl="sibTrans2D1" presStyleIdx="0" presStyleCnt="3"/>
      <dgm:spPr/>
      <dgm:t>
        <a:bodyPr/>
        <a:lstStyle/>
        <a:p>
          <a:endParaRPr lang="sv-SE"/>
        </a:p>
      </dgm:t>
    </dgm:pt>
    <dgm:pt modelId="{0AC3AF16-89B9-4569-820B-C701B9888B81}" type="pres">
      <dgm:prSet presAssocID="{8EF5BC83-C792-42E9-92AA-6F70ACE3FCF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423D4A28-2216-49AB-A9D7-2879CF0D0FE7}" type="pres">
      <dgm:prSet presAssocID="{8EF5BC83-C792-42E9-92AA-6F70ACE3FCF0}" presName="dummy" presStyleCnt="0"/>
      <dgm:spPr/>
      <dgm:t>
        <a:bodyPr/>
        <a:lstStyle/>
        <a:p>
          <a:endParaRPr lang="en-US"/>
        </a:p>
      </dgm:t>
    </dgm:pt>
    <dgm:pt modelId="{2BD73A26-D5AE-451F-9F4C-5D40CFC62C23}" type="pres">
      <dgm:prSet presAssocID="{97372869-CFCF-4367-B50D-86541344A7C8}" presName="sibTrans" presStyleLbl="sibTrans2D1" presStyleIdx="1" presStyleCnt="3"/>
      <dgm:spPr/>
      <dgm:t>
        <a:bodyPr/>
        <a:lstStyle/>
        <a:p>
          <a:endParaRPr lang="sv-SE"/>
        </a:p>
      </dgm:t>
    </dgm:pt>
    <dgm:pt modelId="{B4774CC0-568E-4654-83F8-AD1809226786}" type="pres">
      <dgm:prSet presAssocID="{0A9850C1-80F8-4287-9807-EA583C3224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B906EC9B-5454-4872-973D-E5B63288FEA8}" type="pres">
      <dgm:prSet presAssocID="{0A9850C1-80F8-4287-9807-EA583C322464}" presName="dummy" presStyleCnt="0"/>
      <dgm:spPr/>
      <dgm:t>
        <a:bodyPr/>
        <a:lstStyle/>
        <a:p>
          <a:endParaRPr lang="en-US"/>
        </a:p>
      </dgm:t>
    </dgm:pt>
    <dgm:pt modelId="{F725D5B1-E64E-4F95-83AE-325654477849}" type="pres">
      <dgm:prSet presAssocID="{71BE379A-9D0C-4496-B068-3F90584EDFB5}" presName="sibTrans" presStyleLbl="sibTrans2D1" presStyleIdx="2" presStyleCnt="3"/>
      <dgm:spPr/>
      <dgm:t>
        <a:bodyPr/>
        <a:lstStyle/>
        <a:p>
          <a:endParaRPr lang="sv-SE"/>
        </a:p>
      </dgm:t>
    </dgm:pt>
  </dgm:ptLst>
  <dgm:cxnLst>
    <dgm:cxn modelId="{0F09D6B3-1417-4B40-8624-7E4308695CA6}" srcId="{83435E37-4279-4C2A-A303-D95BAAE2813A}" destId="{9EF3D3EF-7980-42A2-B8D4-3BCA1EF65CAC}" srcOrd="0" destOrd="0" parTransId="{83BA93AC-3A1D-418E-A764-E934732B2870}" sibTransId="{4B612EDD-5209-4026-8520-BF5AE8BF9297}"/>
    <dgm:cxn modelId="{AC99F541-AA95-4172-9C35-EE5FB851C37D}" srcId="{9EF3D3EF-7980-42A2-B8D4-3BCA1EF65CAC}" destId="{8EF5BC83-C792-42E9-92AA-6F70ACE3FCF0}" srcOrd="1" destOrd="0" parTransId="{1626515F-BFB0-45E9-AFB2-65FDDEEA5DDB}" sibTransId="{97372869-CFCF-4367-B50D-86541344A7C8}"/>
    <dgm:cxn modelId="{788131D6-9E5E-284A-BE08-A15AEA522E66}" type="presOf" srcId="{9EF3D3EF-7980-42A2-B8D4-3BCA1EF65CAC}" destId="{5AF9E5EE-A410-499B-8349-7D523153E6CE}" srcOrd="0" destOrd="0" presId="urn:microsoft.com/office/officeart/2005/8/layout/radial6"/>
    <dgm:cxn modelId="{6BFBBA1C-4B15-4650-A1C2-94FCA913EC23}" srcId="{9EF3D3EF-7980-42A2-B8D4-3BCA1EF65CAC}" destId="{0A9850C1-80F8-4287-9807-EA583C322464}" srcOrd="2" destOrd="0" parTransId="{653E326E-1A3B-46F2-A96C-1C08BE0C0A61}" sibTransId="{71BE379A-9D0C-4496-B068-3F90584EDFB5}"/>
    <dgm:cxn modelId="{C36A90C6-A1B3-2648-B1A2-7ECC6B6B45FC}" type="presOf" srcId="{83435E37-4279-4C2A-A303-D95BAAE2813A}" destId="{AED7531D-FE3E-4E24-AFDF-CE88404245CC}" srcOrd="0" destOrd="0" presId="urn:microsoft.com/office/officeart/2005/8/layout/radial6"/>
    <dgm:cxn modelId="{585E18E3-8585-48AA-B4E8-D925611905AB}" srcId="{9EF3D3EF-7980-42A2-B8D4-3BCA1EF65CAC}" destId="{B01EDB82-A74C-4377-8722-9811E21414D0}" srcOrd="0" destOrd="0" parTransId="{28374E65-0E97-4A77-B36D-E8DEC264B08A}" sibTransId="{3F592AFA-8E93-4C21-96A7-A73E0BC53579}"/>
    <dgm:cxn modelId="{EFC9C46A-15A7-574D-A496-B403A76A5F7B}" type="presOf" srcId="{3F592AFA-8E93-4C21-96A7-A73E0BC53579}" destId="{E15F8AA9-F124-481A-8A62-817710847957}" srcOrd="0" destOrd="0" presId="urn:microsoft.com/office/officeart/2005/8/layout/radial6"/>
    <dgm:cxn modelId="{33FEB4A6-0987-FB43-B4A6-2DE03FD3E931}" type="presOf" srcId="{B01EDB82-A74C-4377-8722-9811E21414D0}" destId="{C2C120D1-0270-48A2-BD20-FB4C235E0984}" srcOrd="0" destOrd="0" presId="urn:microsoft.com/office/officeart/2005/8/layout/radial6"/>
    <dgm:cxn modelId="{762F1C1A-B4BA-1445-9ED4-8F86EED1CC81}" type="presOf" srcId="{97372869-CFCF-4367-B50D-86541344A7C8}" destId="{2BD73A26-D5AE-451F-9F4C-5D40CFC62C23}" srcOrd="0" destOrd="0" presId="urn:microsoft.com/office/officeart/2005/8/layout/radial6"/>
    <dgm:cxn modelId="{CCA469C1-1904-EC44-981E-AD082F67366E}" type="presOf" srcId="{71BE379A-9D0C-4496-B068-3F90584EDFB5}" destId="{F725D5B1-E64E-4F95-83AE-325654477849}" srcOrd="0" destOrd="0" presId="urn:microsoft.com/office/officeart/2005/8/layout/radial6"/>
    <dgm:cxn modelId="{6B698F4A-1B11-3546-A89B-80E19061B92B}" type="presOf" srcId="{0A9850C1-80F8-4287-9807-EA583C322464}" destId="{B4774CC0-568E-4654-83F8-AD1809226786}" srcOrd="0" destOrd="0" presId="urn:microsoft.com/office/officeart/2005/8/layout/radial6"/>
    <dgm:cxn modelId="{7520DA52-A633-5743-BA0E-C3F81352F12C}" type="presOf" srcId="{8EF5BC83-C792-42E9-92AA-6F70ACE3FCF0}" destId="{0AC3AF16-89B9-4569-820B-C701B9888B81}" srcOrd="0" destOrd="0" presId="urn:microsoft.com/office/officeart/2005/8/layout/radial6"/>
    <dgm:cxn modelId="{DC980DD5-D5F0-4A4C-A94B-E40FE94DC0D5}" type="presParOf" srcId="{AED7531D-FE3E-4E24-AFDF-CE88404245CC}" destId="{5AF9E5EE-A410-499B-8349-7D523153E6CE}" srcOrd="0" destOrd="0" presId="urn:microsoft.com/office/officeart/2005/8/layout/radial6"/>
    <dgm:cxn modelId="{A0ECF45B-1C1A-6149-B81E-CDA5489BF8F8}" type="presParOf" srcId="{AED7531D-FE3E-4E24-AFDF-CE88404245CC}" destId="{C2C120D1-0270-48A2-BD20-FB4C235E0984}" srcOrd="1" destOrd="0" presId="urn:microsoft.com/office/officeart/2005/8/layout/radial6"/>
    <dgm:cxn modelId="{1AFAD3BC-31DE-824B-AD74-C38D18523FF5}" type="presParOf" srcId="{AED7531D-FE3E-4E24-AFDF-CE88404245CC}" destId="{67D73B3A-D37B-4AF5-BD27-C1554FE7F968}" srcOrd="2" destOrd="0" presId="urn:microsoft.com/office/officeart/2005/8/layout/radial6"/>
    <dgm:cxn modelId="{82E086C0-514A-3C49-B0ED-09280A93C446}" type="presParOf" srcId="{AED7531D-FE3E-4E24-AFDF-CE88404245CC}" destId="{E15F8AA9-F124-481A-8A62-817710847957}" srcOrd="3" destOrd="0" presId="urn:microsoft.com/office/officeart/2005/8/layout/radial6"/>
    <dgm:cxn modelId="{88FDE727-4A57-9148-B964-FE6B0F2F7A6D}" type="presParOf" srcId="{AED7531D-FE3E-4E24-AFDF-CE88404245CC}" destId="{0AC3AF16-89B9-4569-820B-C701B9888B81}" srcOrd="4" destOrd="0" presId="urn:microsoft.com/office/officeart/2005/8/layout/radial6"/>
    <dgm:cxn modelId="{46A7A0E4-3095-F341-A6D7-30E5412D567D}" type="presParOf" srcId="{AED7531D-FE3E-4E24-AFDF-CE88404245CC}" destId="{423D4A28-2216-49AB-A9D7-2879CF0D0FE7}" srcOrd="5" destOrd="0" presId="urn:microsoft.com/office/officeart/2005/8/layout/radial6"/>
    <dgm:cxn modelId="{73205CF0-6148-1846-8DFA-14C491DC45FE}" type="presParOf" srcId="{AED7531D-FE3E-4E24-AFDF-CE88404245CC}" destId="{2BD73A26-D5AE-451F-9F4C-5D40CFC62C23}" srcOrd="6" destOrd="0" presId="urn:microsoft.com/office/officeart/2005/8/layout/radial6"/>
    <dgm:cxn modelId="{D3C1796C-AA4D-644A-A9D2-33575402EA8E}" type="presParOf" srcId="{AED7531D-FE3E-4E24-AFDF-CE88404245CC}" destId="{B4774CC0-568E-4654-83F8-AD1809226786}" srcOrd="7" destOrd="0" presId="urn:microsoft.com/office/officeart/2005/8/layout/radial6"/>
    <dgm:cxn modelId="{A5C8A242-2B9A-2840-BB32-E135B284FECA}" type="presParOf" srcId="{AED7531D-FE3E-4E24-AFDF-CE88404245CC}" destId="{B906EC9B-5454-4872-973D-E5B63288FEA8}" srcOrd="8" destOrd="0" presId="urn:microsoft.com/office/officeart/2005/8/layout/radial6"/>
    <dgm:cxn modelId="{4B39F017-D9EC-5547-8CD0-598B04862CA9}" type="presParOf" srcId="{AED7531D-FE3E-4E24-AFDF-CE88404245CC}" destId="{F725D5B1-E64E-4F95-83AE-325654477849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5D5B1-E64E-4F95-83AE-325654477849}">
      <dsp:nvSpPr>
        <dsp:cNvPr id="0" name=""/>
        <dsp:cNvSpPr/>
      </dsp:nvSpPr>
      <dsp:spPr>
        <a:xfrm>
          <a:off x="1629180" y="542124"/>
          <a:ext cx="3622419" cy="3622419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73A26-D5AE-451F-9F4C-5D40CFC62C23}">
      <dsp:nvSpPr>
        <dsp:cNvPr id="0" name=""/>
        <dsp:cNvSpPr/>
      </dsp:nvSpPr>
      <dsp:spPr>
        <a:xfrm>
          <a:off x="1629180" y="542124"/>
          <a:ext cx="3622419" cy="3622419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F8AA9-F124-481A-8A62-817710847957}">
      <dsp:nvSpPr>
        <dsp:cNvPr id="0" name=""/>
        <dsp:cNvSpPr/>
      </dsp:nvSpPr>
      <dsp:spPr>
        <a:xfrm>
          <a:off x="1629180" y="542124"/>
          <a:ext cx="3622419" cy="3622419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9E5EE-A410-499B-8349-7D523153E6CE}">
      <dsp:nvSpPr>
        <dsp:cNvPr id="0" name=""/>
        <dsp:cNvSpPr/>
      </dsp:nvSpPr>
      <dsp:spPr>
        <a:xfrm>
          <a:off x="2607170" y="1520114"/>
          <a:ext cx="1666438" cy="166643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XACML</a:t>
          </a:r>
          <a:endParaRPr lang="sv-SE" sz="2500" kern="1200" dirty="0"/>
        </a:p>
      </dsp:txBody>
      <dsp:txXfrm>
        <a:off x="2851214" y="1764158"/>
        <a:ext cx="1178350" cy="1178350"/>
      </dsp:txXfrm>
    </dsp:sp>
    <dsp:sp modelId="{C2C120D1-0270-48A2-BD20-FB4C235E0984}">
      <dsp:nvSpPr>
        <dsp:cNvPr id="0" name=""/>
        <dsp:cNvSpPr/>
      </dsp:nvSpPr>
      <dsp:spPr>
        <a:xfrm>
          <a:off x="2857136" y="864"/>
          <a:ext cx="1166507" cy="1166507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Reference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Architecture</a:t>
          </a:r>
          <a:endParaRPr lang="sv-SE" sz="1000" kern="1200" dirty="0"/>
        </a:p>
      </dsp:txBody>
      <dsp:txXfrm>
        <a:off x="3027967" y="171695"/>
        <a:ext cx="824845" cy="824845"/>
      </dsp:txXfrm>
    </dsp:sp>
    <dsp:sp modelId="{0AC3AF16-89B9-4569-820B-C701B9888B81}">
      <dsp:nvSpPr>
        <dsp:cNvPr id="0" name=""/>
        <dsp:cNvSpPr/>
      </dsp:nvSpPr>
      <dsp:spPr>
        <a:xfrm>
          <a:off x="4389321" y="2654687"/>
          <a:ext cx="1166507" cy="11665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Policy Language</a:t>
          </a:r>
          <a:endParaRPr lang="sv-SE" sz="1000" kern="1200" dirty="0"/>
        </a:p>
      </dsp:txBody>
      <dsp:txXfrm>
        <a:off x="4560152" y="2825518"/>
        <a:ext cx="824845" cy="824845"/>
      </dsp:txXfrm>
    </dsp:sp>
    <dsp:sp modelId="{B4774CC0-568E-4654-83F8-AD1809226786}">
      <dsp:nvSpPr>
        <dsp:cNvPr id="0" name=""/>
        <dsp:cNvSpPr/>
      </dsp:nvSpPr>
      <dsp:spPr>
        <a:xfrm>
          <a:off x="1324950" y="2654687"/>
          <a:ext cx="1166507" cy="11665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Request / Response Scheme</a:t>
          </a:r>
          <a:endParaRPr lang="sv-SE" sz="1000" kern="1200" dirty="0"/>
        </a:p>
      </dsp:txBody>
      <dsp:txXfrm>
        <a:off x="1495781" y="2825518"/>
        <a:ext cx="824845" cy="824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5D5B1-E64E-4F95-83AE-325654477849}">
      <dsp:nvSpPr>
        <dsp:cNvPr id="0" name=""/>
        <dsp:cNvSpPr/>
      </dsp:nvSpPr>
      <dsp:spPr>
        <a:xfrm>
          <a:off x="2192969" y="554615"/>
          <a:ext cx="3691260" cy="3691260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73A26-D5AE-451F-9F4C-5D40CFC62C23}">
      <dsp:nvSpPr>
        <dsp:cNvPr id="0" name=""/>
        <dsp:cNvSpPr/>
      </dsp:nvSpPr>
      <dsp:spPr>
        <a:xfrm>
          <a:off x="2192969" y="554615"/>
          <a:ext cx="3691260" cy="3691260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F8AA9-F124-481A-8A62-817710847957}">
      <dsp:nvSpPr>
        <dsp:cNvPr id="0" name=""/>
        <dsp:cNvSpPr/>
      </dsp:nvSpPr>
      <dsp:spPr>
        <a:xfrm>
          <a:off x="2192969" y="554615"/>
          <a:ext cx="3691260" cy="3691260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9E5EE-A410-499B-8349-7D523153E6CE}">
      <dsp:nvSpPr>
        <dsp:cNvPr id="0" name=""/>
        <dsp:cNvSpPr/>
      </dsp:nvSpPr>
      <dsp:spPr>
        <a:xfrm>
          <a:off x="3188679" y="1550325"/>
          <a:ext cx="1699840" cy="169984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XACML</a:t>
          </a:r>
          <a:endParaRPr lang="sv-SE" sz="2500" kern="1200" dirty="0"/>
        </a:p>
      </dsp:txBody>
      <dsp:txXfrm>
        <a:off x="3437615" y="1799261"/>
        <a:ext cx="1201968" cy="1201968"/>
      </dsp:txXfrm>
    </dsp:sp>
    <dsp:sp modelId="{C2C120D1-0270-48A2-BD20-FB4C235E0984}">
      <dsp:nvSpPr>
        <dsp:cNvPr id="0" name=""/>
        <dsp:cNvSpPr/>
      </dsp:nvSpPr>
      <dsp:spPr>
        <a:xfrm>
          <a:off x="3443655" y="2507"/>
          <a:ext cx="1189888" cy="1189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Reference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Architecture</a:t>
          </a:r>
          <a:endParaRPr lang="sv-SE" sz="1000" kern="1200" dirty="0"/>
        </a:p>
      </dsp:txBody>
      <dsp:txXfrm>
        <a:off x="3617910" y="176762"/>
        <a:ext cx="841378" cy="841378"/>
      </dsp:txXfrm>
    </dsp:sp>
    <dsp:sp modelId="{0AC3AF16-89B9-4569-820B-C701B9888B81}">
      <dsp:nvSpPr>
        <dsp:cNvPr id="0" name=""/>
        <dsp:cNvSpPr/>
      </dsp:nvSpPr>
      <dsp:spPr>
        <a:xfrm>
          <a:off x="5004921" y="2706698"/>
          <a:ext cx="1189888" cy="1189888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Policy Language</a:t>
          </a:r>
          <a:endParaRPr lang="sv-SE" sz="1000" kern="1200" dirty="0"/>
        </a:p>
      </dsp:txBody>
      <dsp:txXfrm>
        <a:off x="5179176" y="2880953"/>
        <a:ext cx="841378" cy="841378"/>
      </dsp:txXfrm>
    </dsp:sp>
    <dsp:sp modelId="{B4774CC0-568E-4654-83F8-AD1809226786}">
      <dsp:nvSpPr>
        <dsp:cNvPr id="0" name=""/>
        <dsp:cNvSpPr/>
      </dsp:nvSpPr>
      <dsp:spPr>
        <a:xfrm>
          <a:off x="1882390" y="2706698"/>
          <a:ext cx="1189888" cy="1189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Request / Response Scheme</a:t>
          </a:r>
          <a:endParaRPr lang="sv-SE" sz="1000" kern="1200" dirty="0"/>
        </a:p>
      </dsp:txBody>
      <dsp:txXfrm>
        <a:off x="2056645" y="2880953"/>
        <a:ext cx="841378" cy="841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5D5B1-E64E-4F95-83AE-325654477849}">
      <dsp:nvSpPr>
        <dsp:cNvPr id="0" name=""/>
        <dsp:cNvSpPr/>
      </dsp:nvSpPr>
      <dsp:spPr>
        <a:xfrm>
          <a:off x="2192969" y="554615"/>
          <a:ext cx="3691260" cy="3691260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73A26-D5AE-451F-9F4C-5D40CFC62C23}">
      <dsp:nvSpPr>
        <dsp:cNvPr id="0" name=""/>
        <dsp:cNvSpPr/>
      </dsp:nvSpPr>
      <dsp:spPr>
        <a:xfrm>
          <a:off x="2192969" y="554615"/>
          <a:ext cx="3691260" cy="3691260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F8AA9-F124-481A-8A62-817710847957}">
      <dsp:nvSpPr>
        <dsp:cNvPr id="0" name=""/>
        <dsp:cNvSpPr/>
      </dsp:nvSpPr>
      <dsp:spPr>
        <a:xfrm>
          <a:off x="2192969" y="554615"/>
          <a:ext cx="3691260" cy="3691260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9E5EE-A410-499B-8349-7D523153E6CE}">
      <dsp:nvSpPr>
        <dsp:cNvPr id="0" name=""/>
        <dsp:cNvSpPr/>
      </dsp:nvSpPr>
      <dsp:spPr>
        <a:xfrm>
          <a:off x="3188679" y="1550325"/>
          <a:ext cx="1699840" cy="169984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XACML</a:t>
          </a:r>
          <a:endParaRPr lang="sv-SE" sz="2500" kern="1200" dirty="0"/>
        </a:p>
      </dsp:txBody>
      <dsp:txXfrm>
        <a:off x="3437615" y="1799261"/>
        <a:ext cx="1201968" cy="1201968"/>
      </dsp:txXfrm>
    </dsp:sp>
    <dsp:sp modelId="{C2C120D1-0270-48A2-BD20-FB4C235E0984}">
      <dsp:nvSpPr>
        <dsp:cNvPr id="0" name=""/>
        <dsp:cNvSpPr/>
      </dsp:nvSpPr>
      <dsp:spPr>
        <a:xfrm>
          <a:off x="3443655" y="2507"/>
          <a:ext cx="1189888" cy="1189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Reference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Architecture</a:t>
          </a:r>
          <a:endParaRPr lang="sv-SE" sz="1000" kern="1200" dirty="0"/>
        </a:p>
      </dsp:txBody>
      <dsp:txXfrm>
        <a:off x="3617910" y="176762"/>
        <a:ext cx="841378" cy="841378"/>
      </dsp:txXfrm>
    </dsp:sp>
    <dsp:sp modelId="{0AC3AF16-89B9-4569-820B-C701B9888B81}">
      <dsp:nvSpPr>
        <dsp:cNvPr id="0" name=""/>
        <dsp:cNvSpPr/>
      </dsp:nvSpPr>
      <dsp:spPr>
        <a:xfrm>
          <a:off x="5004921" y="2706698"/>
          <a:ext cx="1189888" cy="11898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Policy Language</a:t>
          </a:r>
          <a:endParaRPr lang="sv-SE" sz="1000" kern="1200" dirty="0"/>
        </a:p>
      </dsp:txBody>
      <dsp:txXfrm>
        <a:off x="5179176" y="2880953"/>
        <a:ext cx="841378" cy="841378"/>
      </dsp:txXfrm>
    </dsp:sp>
    <dsp:sp modelId="{B4774CC0-568E-4654-83F8-AD1809226786}">
      <dsp:nvSpPr>
        <dsp:cNvPr id="0" name=""/>
        <dsp:cNvSpPr/>
      </dsp:nvSpPr>
      <dsp:spPr>
        <a:xfrm>
          <a:off x="1882390" y="2706698"/>
          <a:ext cx="1189888" cy="1189888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Request / Response Scheme</a:t>
          </a:r>
          <a:endParaRPr lang="sv-SE" sz="1000" kern="1200" dirty="0"/>
        </a:p>
      </dsp:txBody>
      <dsp:txXfrm>
        <a:off x="2056645" y="2880953"/>
        <a:ext cx="841378" cy="841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B27C-5CCB-489C-8AFE-E607692C9AFA}" type="datetimeFigureOut">
              <a:rPr lang="sv-SE" smtClean="0"/>
              <a:pPr/>
              <a:t>4/9/15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6EBE9-156D-4035-9B88-CDA85339DBD7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691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</a:rPr>
              <a:pPr/>
              <a:t>2</a:t>
            </a:fld>
            <a:endParaRPr lang="sv-SE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73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you say I wish the </a:t>
            </a:r>
            <a:r>
              <a:rPr lang="en-US" dirty="0" err="1" smtClean="0"/>
              <a:t>devs</a:t>
            </a:r>
            <a:r>
              <a:rPr lang="en-US" dirty="0" smtClean="0"/>
              <a:t> did data classification or threat models, what you are really saying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smtClean="0"/>
              <a:t>- </a:t>
            </a:r>
            <a:r>
              <a:rPr lang="en-US" dirty="0" err="1" smtClean="0"/>
              <a:t>i</a:t>
            </a:r>
            <a:r>
              <a:rPr lang="en-US" dirty="0" smtClean="0"/>
              <a:t> wish software was written with system two. Whether it should be or shouldn't be is an irrelevant question, its not written in system two, its written in system one. Your </a:t>
            </a:r>
            <a:r>
              <a:rPr lang="en-US" dirty="0" err="1" smtClean="0"/>
              <a:t>appsec</a:t>
            </a:r>
            <a:r>
              <a:rPr lang="en-US" dirty="0" smtClean="0"/>
              <a:t> plan has to factor this in.</a:t>
            </a:r>
          </a:p>
          <a:p>
            <a:endParaRPr lang="en-US" dirty="0" smtClean="0"/>
          </a:p>
          <a:p>
            <a:r>
              <a:rPr lang="en-US" dirty="0" smtClean="0"/>
              <a:t>fixes must be addressed in a systematic manner too. you cant slam a playbook of system two ideas and expect it all to work in a big bang. aim for a balance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you say I wish the </a:t>
            </a:r>
            <a:r>
              <a:rPr lang="en-US" dirty="0" err="1" smtClean="0"/>
              <a:t>devs</a:t>
            </a:r>
            <a:r>
              <a:rPr lang="en-US" dirty="0" smtClean="0"/>
              <a:t> did data classification or threat models, what you are really saying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smtClean="0"/>
              <a:t>- </a:t>
            </a:r>
            <a:r>
              <a:rPr lang="en-US" dirty="0" err="1" smtClean="0"/>
              <a:t>i</a:t>
            </a:r>
            <a:r>
              <a:rPr lang="en-US" dirty="0" smtClean="0"/>
              <a:t> wish software was written with system two. Whether it should be or shouldn't be is an irrelevant question, its not written in system two, its written in system one. Your </a:t>
            </a:r>
            <a:r>
              <a:rPr lang="en-US" dirty="0" err="1" smtClean="0"/>
              <a:t>appsec</a:t>
            </a:r>
            <a:r>
              <a:rPr lang="en-US" dirty="0" smtClean="0"/>
              <a:t> plan has to factor this in.</a:t>
            </a:r>
          </a:p>
          <a:p>
            <a:endParaRPr lang="en-US" dirty="0" smtClean="0"/>
          </a:p>
          <a:p>
            <a:r>
              <a:rPr lang="en-US" dirty="0" smtClean="0"/>
              <a:t>fixes must be addressed in a systematic manner too. you cant slam a playbook of system two ideas and expect it all to work in a big bang. </a:t>
            </a:r>
            <a:r>
              <a:rPr lang="en-US" smtClean="0"/>
              <a:t>aim for a balance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you say I wish the </a:t>
            </a:r>
            <a:r>
              <a:rPr lang="en-US" dirty="0" err="1" smtClean="0"/>
              <a:t>devs</a:t>
            </a:r>
            <a:r>
              <a:rPr lang="en-US" dirty="0" smtClean="0"/>
              <a:t> did data classification or threat models, what you are really saying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smtClean="0"/>
              <a:t>- </a:t>
            </a:r>
            <a:r>
              <a:rPr lang="en-US" dirty="0" err="1" smtClean="0"/>
              <a:t>i</a:t>
            </a:r>
            <a:r>
              <a:rPr lang="en-US" dirty="0" smtClean="0"/>
              <a:t> wish software was written with system two. Whether it should be or shouldn't be is an irrelevant question, its not written in system two, its written in system one. Your </a:t>
            </a:r>
            <a:r>
              <a:rPr lang="en-US" dirty="0" err="1" smtClean="0"/>
              <a:t>appsec</a:t>
            </a:r>
            <a:r>
              <a:rPr lang="en-US" dirty="0" smtClean="0"/>
              <a:t> plan has to factor this in.</a:t>
            </a:r>
          </a:p>
          <a:p>
            <a:endParaRPr lang="en-US" dirty="0" smtClean="0"/>
          </a:p>
          <a:p>
            <a:r>
              <a:rPr lang="en-US" dirty="0" smtClean="0"/>
              <a:t>fixes must be addressed in a systematic manner too. you cant slam a playbook of system two ideas and expect it all to work in a big bang. aim for a balance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you say I wish the </a:t>
            </a:r>
            <a:r>
              <a:rPr lang="en-US" dirty="0" err="1" smtClean="0"/>
              <a:t>devs</a:t>
            </a:r>
            <a:r>
              <a:rPr lang="en-US" dirty="0" smtClean="0"/>
              <a:t> did data classification or threat models, what you are really saying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smtClean="0"/>
              <a:t>- </a:t>
            </a:r>
            <a:r>
              <a:rPr lang="en-US" dirty="0" err="1" smtClean="0"/>
              <a:t>i</a:t>
            </a:r>
            <a:r>
              <a:rPr lang="en-US" dirty="0" smtClean="0"/>
              <a:t> wish software was written with system two. Whether it should be or shouldn't be is an irrelevant question, its not written in system two, its written in system one. Your </a:t>
            </a:r>
            <a:r>
              <a:rPr lang="en-US" dirty="0" err="1" smtClean="0"/>
              <a:t>appsec</a:t>
            </a:r>
            <a:r>
              <a:rPr lang="en-US" dirty="0" smtClean="0"/>
              <a:t> plan has to factor this in.</a:t>
            </a:r>
          </a:p>
          <a:p>
            <a:endParaRPr lang="en-US" dirty="0" smtClean="0"/>
          </a:p>
          <a:p>
            <a:r>
              <a:rPr lang="en-US" dirty="0" smtClean="0"/>
              <a:t>fixes must be addressed in a systematic manner too. you cant slam a playbook of system two ideas and expect it all to work in a big bang. aim for a balance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6EBE9-156D-4035-9B88-CDA85339DBD7}" type="slidenum">
              <a:rPr lang="sv-SE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sv-SE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" y="445233"/>
            <a:ext cx="6220979" cy="5041168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3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95287" y="1206589"/>
            <a:ext cx="5447966" cy="934989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431800" y="2358617"/>
            <a:ext cx="5400340" cy="125938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8496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68276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719574" y="2425452"/>
            <a:ext cx="4176713" cy="503238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719574" y="3001714"/>
            <a:ext cx="4176713" cy="57580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9" name="Rektangel 8"/>
          <p:cNvSpPr/>
          <p:nvPr userDrawn="1"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</a:endParaRPr>
          </a:p>
        </p:txBody>
      </p:sp>
      <p:pic>
        <p:nvPicPr>
          <p:cNvPr id="13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601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9026-DC61-2340-9181-7A8265494017}" type="datetimeFigureOut">
              <a:rPr lang="en-US" smtClean="0"/>
              <a:pPr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1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" y="445233"/>
            <a:ext cx="6220979" cy="5041168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3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95287" y="1206589"/>
            <a:ext cx="5447966" cy="934989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431800" y="2358617"/>
            <a:ext cx="5400340" cy="125938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98524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413445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73" y="2317750"/>
            <a:ext cx="8356240" cy="10080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sv-SE" sz="4800" b="1"/>
            </a:lvl1pPr>
          </a:lstStyle>
          <a:p>
            <a:pPr lvl="0"/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2473" y="1067595"/>
            <a:ext cx="835624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59373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8" y="1525587"/>
            <a:ext cx="4100512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8" y="1525587"/>
            <a:ext cx="4105274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26646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5288" y="1525589"/>
            <a:ext cx="4102100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5288" y="1849390"/>
            <a:ext cx="4102100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3440" y="1525589"/>
            <a:ext cx="4105275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3440" y="1849390"/>
            <a:ext cx="4105275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Rubri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85753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38788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57090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406717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288" y="1597025"/>
            <a:ext cx="4500748" cy="3529013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95852" y="1597025"/>
            <a:ext cx="3852863" cy="3529013"/>
          </a:xfrm>
        </p:spPr>
        <p:txBody>
          <a:bodyPr/>
          <a:lstStyle/>
          <a:p>
            <a:r>
              <a:rPr lang="sv-SE" smtClean="0"/>
              <a:t>Klicka på ikonen för att lägga till en bild</a:t>
            </a:r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4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36720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9" y="1597024"/>
            <a:ext cx="4105275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9" y="1597024"/>
            <a:ext cx="4105274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58568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57235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719574" y="2425452"/>
            <a:ext cx="4176713" cy="503238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719574" y="3001714"/>
            <a:ext cx="4176713" cy="57580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9" name="Rektangel 8"/>
          <p:cNvSpPr/>
          <p:nvPr userDrawn="1"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4244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9026-DC61-2340-9181-7A8265494017}" type="datetimeFigureOut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4/9/15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81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334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98500"/>
            <a:ext cx="9144000" cy="46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410731"/>
            <a:ext cx="2133600" cy="30427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720B0F5E-7523-734E-932E-74DC53653CF6}" type="datetime1">
              <a:rPr lang="en-US" smtClean="0">
                <a:solidFill>
                  <a:srgbClr val="FFFFFF"/>
                </a:solidFill>
                <a:latin typeface="Arial"/>
              </a:rPr>
              <a:pPr/>
              <a:t>4/9/15</a:t>
            </a:fld>
            <a:endParaRPr lang="sv-S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410731"/>
            <a:ext cx="2895600" cy="304271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sv-SE" dirty="0" smtClean="0">
                <a:solidFill>
                  <a:srgbClr val="FFFFFF"/>
                </a:solidFill>
              </a:rPr>
              <a:t>© 2015 Axiomatics AB</a:t>
            </a:r>
            <a:endParaRPr lang="sv-SE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5410731"/>
            <a:ext cx="2133600" cy="30427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CED1D384-EE39-4EC6-9B14-E4CB0E8AC094}" type="slidenum">
              <a:rPr lang="sv-SE" smtClean="0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sv-S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884096" cy="698500"/>
          </a:xfrm>
        </p:spPr>
        <p:txBody>
          <a:bodyPr>
            <a:normAutofit/>
          </a:bodyPr>
          <a:lstStyle>
            <a:lvl1pPr algn="l">
              <a:lnSpc>
                <a:spcPts val="2800"/>
              </a:lnSpc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10" name="Picture 2" descr="O:\axio-branding\Acub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" y="5447394"/>
            <a:ext cx="288032" cy="23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0" y="698500"/>
            <a:ext cx="914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4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334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98500"/>
            <a:ext cx="9144000" cy="46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3400" y="1079500"/>
            <a:ext cx="3733800" cy="402563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2400"/>
              </a:lnSpc>
              <a:spcAft>
                <a:spcPts val="600"/>
              </a:spcAft>
              <a:buClr>
                <a:srgbClr val="647E40"/>
              </a:buClr>
              <a:buFont typeface="Wingdings" pitchFamily="2" charset="2"/>
              <a:buChar char=""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latin typeface="Arial" pitchFamily="34" charset="0"/>
                <a:cs typeface="Arial" pitchFamily="34" charset="0"/>
              </a:defRPr>
            </a:lvl2pPr>
            <a:lvl3pPr marL="1143000" indent="-228600">
              <a:lnSpc>
                <a:spcPts val="2200"/>
              </a:lnSpc>
              <a:spcAft>
                <a:spcPts val="2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3pPr>
            <a:lvl4pPr marL="1600200" indent="-228600">
              <a:lnSpc>
                <a:spcPts val="1800"/>
              </a:lnSpc>
              <a:spcAft>
                <a:spcPts val="200"/>
              </a:spcAft>
              <a:buClr>
                <a:schemeClr val="tx2">
                  <a:lumMod val="40000"/>
                  <a:lumOff val="60000"/>
                </a:schemeClr>
              </a:buCl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4pPr>
            <a:lvl5pPr marL="2057400" indent="-228600">
              <a:lnSpc>
                <a:spcPts val="1600"/>
              </a:lnSpc>
              <a:buClr>
                <a:schemeClr val="tx2">
                  <a:lumMod val="20000"/>
                  <a:lumOff val="80000"/>
                </a:schemeClr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410731"/>
            <a:ext cx="2133600" cy="30427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fld id="{A38E3DBB-EB0F-4544-9D64-7889F96F82FB}" type="datetime1">
              <a:rPr lang="en-US" smtClean="0">
                <a:solidFill>
                  <a:srgbClr val="FFFFFF"/>
                </a:solidFill>
              </a:rPr>
              <a:pPr/>
              <a:t>4/9/15</a:t>
            </a:fld>
            <a:endParaRPr lang="sv-SE">
              <a:solidFill>
                <a:srgbClr val="FFFFFF"/>
              </a:solidFill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410731"/>
            <a:ext cx="2895600" cy="304271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r>
              <a:rPr lang="sv-SE" dirty="0" smtClean="0">
                <a:solidFill>
                  <a:srgbClr val="FFFFFF"/>
                </a:solidFill>
              </a:rPr>
              <a:t>© 2015 Axiomatics AB</a:t>
            </a:r>
            <a:endParaRPr lang="sv-SE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5410731"/>
            <a:ext cx="2133600" cy="304271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Myriad Pro" pitchFamily="34" charset="0"/>
              </a:defRPr>
            </a:lvl1pPr>
          </a:lstStyle>
          <a:p>
            <a:fld id="{CED1D384-EE39-4EC6-9B14-E4CB0E8AC094}" type="slidenum">
              <a:rPr lang="sv-SE" smtClean="0">
                <a:solidFill>
                  <a:srgbClr val="FFFFFF"/>
                </a:solidFill>
              </a:rPr>
              <a:pPr/>
              <a:t>‹#›</a:t>
            </a:fld>
            <a:endParaRPr lang="sv-SE">
              <a:solidFill>
                <a:srgbClr val="FFFFFF"/>
              </a:solidFill>
            </a:endParaRPr>
          </a:p>
        </p:txBody>
      </p:sp>
      <p:pic>
        <p:nvPicPr>
          <p:cNvPr id="20" name="Picture 2" descr="O:\axio-branding\Acub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" y="5447394"/>
            <a:ext cx="288032" cy="23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0" y="698500"/>
            <a:ext cx="914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884096" cy="698500"/>
          </a:xfrm>
        </p:spPr>
        <p:txBody>
          <a:bodyPr>
            <a:normAutofit/>
          </a:bodyPr>
          <a:lstStyle>
            <a:lvl1pPr algn="l">
              <a:lnSpc>
                <a:spcPts val="2800"/>
              </a:lnSpc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4876800" y="1079500"/>
            <a:ext cx="3733800" cy="402563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2400"/>
              </a:lnSpc>
              <a:spcAft>
                <a:spcPts val="600"/>
              </a:spcAft>
              <a:buClr>
                <a:srgbClr val="647E40"/>
              </a:buClr>
              <a:buFont typeface="Wingdings" pitchFamily="2" charset="2"/>
              <a:buChar char=""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latin typeface="Arial" pitchFamily="34" charset="0"/>
                <a:cs typeface="Arial" pitchFamily="34" charset="0"/>
              </a:defRPr>
            </a:lvl2pPr>
            <a:lvl3pPr marL="1143000" indent="-228600">
              <a:lnSpc>
                <a:spcPts val="2200"/>
              </a:lnSpc>
              <a:spcAft>
                <a:spcPts val="2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3pPr>
            <a:lvl4pPr marL="1600200" indent="-228600">
              <a:lnSpc>
                <a:spcPts val="1800"/>
              </a:lnSpc>
              <a:spcAft>
                <a:spcPts val="200"/>
              </a:spcAft>
              <a:buClr>
                <a:schemeClr val="tx2">
                  <a:lumMod val="40000"/>
                  <a:lumOff val="60000"/>
                </a:schemeClr>
              </a:buCl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4pPr>
            <a:lvl5pPr marL="2057400" indent="-228600">
              <a:lnSpc>
                <a:spcPts val="1600"/>
              </a:lnSpc>
              <a:buClr>
                <a:schemeClr val="tx2">
                  <a:lumMod val="20000"/>
                  <a:lumOff val="80000"/>
                </a:schemeClr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cxnSp>
        <p:nvCxnSpPr>
          <p:cNvPr id="24" name="Straight Connector 43"/>
          <p:cNvCxnSpPr/>
          <p:nvPr/>
        </p:nvCxnSpPr>
        <p:spPr>
          <a:xfrm flipV="1">
            <a:off x="4572025" y="1007408"/>
            <a:ext cx="0" cy="4157362"/>
          </a:xfrm>
          <a:prstGeom prst="line">
            <a:avLst/>
          </a:prstGeom>
          <a:ln cap="rnd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5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" y="445233"/>
            <a:ext cx="6220979" cy="5041168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3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95287" y="1206589"/>
            <a:ext cx="5447966" cy="934989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431800" y="2358617"/>
            <a:ext cx="5400340" cy="125938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97895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402994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73" y="2317750"/>
            <a:ext cx="8356240" cy="10080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sv-SE" sz="4800" b="1"/>
            </a:lvl1pPr>
          </a:lstStyle>
          <a:p>
            <a:pPr lvl="0"/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2473" y="1067595"/>
            <a:ext cx="835624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91008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73" y="2317750"/>
            <a:ext cx="8356240" cy="10080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sv-SE" sz="4800" b="1"/>
            </a:lvl1pPr>
          </a:lstStyle>
          <a:p>
            <a:pPr lvl="0"/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2473" y="1067595"/>
            <a:ext cx="835624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7480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8" y="1525587"/>
            <a:ext cx="4100512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8" y="1525587"/>
            <a:ext cx="4105274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95278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5288" y="1525589"/>
            <a:ext cx="4102100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5288" y="1849390"/>
            <a:ext cx="4102100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3440" y="1525589"/>
            <a:ext cx="4105275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3440" y="1849390"/>
            <a:ext cx="4105275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Rubri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90305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98029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8951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288" y="1597025"/>
            <a:ext cx="4500748" cy="3529013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95852" y="1597025"/>
            <a:ext cx="3852863" cy="3529013"/>
          </a:xfrm>
        </p:spPr>
        <p:txBody>
          <a:bodyPr/>
          <a:lstStyle/>
          <a:p>
            <a:r>
              <a:rPr lang="sv-SE" smtClean="0"/>
              <a:t>Klicka på ikonen för att lägga till en bild</a:t>
            </a:r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4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48236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9" y="1597024"/>
            <a:ext cx="4105275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9" y="1597024"/>
            <a:ext cx="4105274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35402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37853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719574" y="2425452"/>
            <a:ext cx="4176713" cy="503238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719574" y="3001714"/>
            <a:ext cx="4176713" cy="57580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9" name="Rektangel 8"/>
          <p:cNvSpPr/>
          <p:nvPr userDrawn="1"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3924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9026-DC61-2340-9181-7A8265494017}" type="datetimeFigureOut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4/9/15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2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8" y="1525587"/>
            <a:ext cx="4100512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8" y="1525587"/>
            <a:ext cx="4105274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5735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" y="445233"/>
            <a:ext cx="6220979" cy="5041168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3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95287" y="1206589"/>
            <a:ext cx="5447966" cy="934989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431800" y="2358617"/>
            <a:ext cx="5400340" cy="125938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67641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86338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73" y="2317750"/>
            <a:ext cx="8356240" cy="10080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sv-SE" sz="4800" b="1"/>
            </a:lvl1pPr>
          </a:lstStyle>
          <a:p>
            <a:pPr lvl="0"/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2473" y="1067595"/>
            <a:ext cx="835624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338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8" y="1525587"/>
            <a:ext cx="4100512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8" y="1525587"/>
            <a:ext cx="4105274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001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5288" y="1525589"/>
            <a:ext cx="4102100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5288" y="1849390"/>
            <a:ext cx="4102100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3440" y="1525589"/>
            <a:ext cx="4105275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3440" y="1849390"/>
            <a:ext cx="4105275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Rubri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1697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99170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565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288" y="1597025"/>
            <a:ext cx="4500748" cy="3529013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95852" y="1597025"/>
            <a:ext cx="3852863" cy="3529013"/>
          </a:xfrm>
        </p:spPr>
        <p:txBody>
          <a:bodyPr/>
          <a:lstStyle/>
          <a:p>
            <a:r>
              <a:rPr lang="sv-SE" smtClean="0"/>
              <a:t>Klicka på ikonen för att lägga till en bild</a:t>
            </a:r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4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85782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9" y="1597024"/>
            <a:ext cx="4105275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9" y="1597024"/>
            <a:ext cx="4105274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71386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98615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5288" y="1525589"/>
            <a:ext cx="4102100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5288" y="1849390"/>
            <a:ext cx="4102100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3440" y="1525589"/>
            <a:ext cx="4105275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3440" y="1849390"/>
            <a:ext cx="4105275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ubri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9599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719574" y="2425452"/>
            <a:ext cx="4176713" cy="503238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719574" y="3001714"/>
            <a:ext cx="4176713" cy="57580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9" name="Rektangel 8"/>
          <p:cNvSpPr/>
          <p:nvPr userDrawn="1"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28458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9026-DC61-2340-9181-7A8265494017}" type="datetimeFigureOut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4/9/15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00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" y="445233"/>
            <a:ext cx="6220979" cy="5041168"/>
          </a:xfrm>
          <a:prstGeom prst="rect">
            <a:avLst/>
          </a:prstGeom>
          <a:gradFill flip="none" rotWithShape="1">
            <a:gsLst>
              <a:gs pos="23000">
                <a:srgbClr val="000000">
                  <a:alpha val="3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95287" y="1206589"/>
            <a:ext cx="5447966" cy="934989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431800" y="2358617"/>
            <a:ext cx="5400340" cy="125938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45054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78132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2473" y="2317750"/>
            <a:ext cx="8356240" cy="10080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sv-SE" sz="4800" b="1"/>
            </a:lvl1pPr>
          </a:lstStyle>
          <a:p>
            <a:pPr lvl="0"/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2473" y="1067595"/>
            <a:ext cx="835624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44933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8" y="1525587"/>
            <a:ext cx="4100512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8" y="1525587"/>
            <a:ext cx="4105274" cy="36004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99529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395288" y="1525589"/>
            <a:ext cx="4102100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395288" y="1849390"/>
            <a:ext cx="4102100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3440" y="1525589"/>
            <a:ext cx="4105275" cy="323800"/>
          </a:xfrm>
        </p:spPr>
        <p:txBody>
          <a:bodyPr anchor="t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 smtClean="0"/>
              <a:t>Underrubrik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3440" y="1849390"/>
            <a:ext cx="4105275" cy="327664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Rubri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19245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88465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63839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288" y="1597025"/>
            <a:ext cx="4500748" cy="3529013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95852" y="1597025"/>
            <a:ext cx="3852863" cy="3529013"/>
          </a:xfrm>
        </p:spPr>
        <p:txBody>
          <a:bodyPr/>
          <a:lstStyle/>
          <a:p>
            <a:r>
              <a:rPr lang="sv-SE" smtClean="0"/>
              <a:t>Klicka på ikonen för att lägga till en bild</a:t>
            </a:r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4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25638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43923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9" y="1597024"/>
            <a:ext cx="4105275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9" y="1597024"/>
            <a:ext cx="4105274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53279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72115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719574" y="2425452"/>
            <a:ext cx="4176713" cy="503238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sv-SE" dirty="0" err="1" smtClean="0"/>
              <a:t>Title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719574" y="3001714"/>
            <a:ext cx="4176713" cy="57580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err="1" smtClean="0"/>
              <a:t>Subtitle</a:t>
            </a:r>
            <a:endParaRPr lang="sv-SE" dirty="0"/>
          </a:p>
        </p:txBody>
      </p:sp>
      <p:sp>
        <p:nvSpPr>
          <p:cNvPr id="9" name="Rektangel 8"/>
          <p:cNvSpPr/>
          <p:nvPr userDrawn="1"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3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37247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9026-DC61-2340-9181-7A8265494017}" type="datetimeFigureOut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4/9/15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7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5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0626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95288" y="1597025"/>
            <a:ext cx="4500748" cy="3529013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95852" y="1597025"/>
            <a:ext cx="3852863" cy="3529013"/>
          </a:xfrm>
        </p:spPr>
        <p:txBody>
          <a:bodyPr/>
          <a:lstStyle/>
          <a:p>
            <a:r>
              <a:rPr lang="sv-SE" smtClean="0"/>
              <a:t>Klicka på ikonen för att lägga till en bild</a:t>
            </a:r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4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61764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95289" y="1597024"/>
            <a:ext cx="4105275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3439" y="1597024"/>
            <a:ext cx="4105274" cy="35290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Datum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© 2014  Axiomatics AB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8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15518" y="75900"/>
            <a:ext cx="5437187" cy="369332"/>
          </a:xfrm>
        </p:spPr>
        <p:txBody>
          <a:bodyPr>
            <a:normAutofit/>
          </a:bodyPr>
          <a:lstStyle>
            <a:lvl1pPr>
              <a:buFontTx/>
              <a:buNone/>
              <a:defRPr sz="1800"/>
            </a:lvl1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78537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theme" Target="../theme/theme5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95288" y="949325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</a:t>
            </a:r>
            <a:endParaRPr lang="en-US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5288" y="1525588"/>
            <a:ext cx="8353424" cy="36004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Klicka här för att ändra format på bakgrundstexten</a:t>
            </a:r>
          </a:p>
          <a:p>
            <a:pPr lvl="1"/>
            <a:r>
              <a:rPr lang="en-US" noProof="0" smtClean="0"/>
              <a:t>Nivå två</a:t>
            </a:r>
          </a:p>
          <a:p>
            <a:pPr lvl="2"/>
            <a:r>
              <a:rPr lang="en-US" noProof="0" smtClean="0"/>
              <a:t>Nivå tre</a:t>
            </a:r>
          </a:p>
          <a:p>
            <a:pPr lvl="3"/>
            <a:r>
              <a:rPr lang="en-US" noProof="0" smtClean="0"/>
              <a:t>Nivå fyra</a:t>
            </a:r>
          </a:p>
          <a:p>
            <a:pPr lvl="4"/>
            <a:r>
              <a:rPr lang="en-US" noProof="0" smtClean="0"/>
              <a:t>Nivå fem</a:t>
            </a:r>
            <a:endParaRPr lang="en-US" noProof="0"/>
          </a:p>
        </p:txBody>
      </p:sp>
      <p:sp>
        <p:nvSpPr>
          <p:cNvPr id="7" name="Rektangel 6"/>
          <p:cNvSpPr/>
          <p:nvPr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Rektangel 15"/>
          <p:cNvSpPr/>
          <p:nvPr/>
        </p:nvSpPr>
        <p:spPr>
          <a:xfrm>
            <a:off x="0" y="5486401"/>
            <a:ext cx="91440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dist="6350" dir="16200000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9388" y="5486402"/>
            <a:ext cx="2411412" cy="2285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smtClean="0"/>
              <a:t>Datum</a:t>
            </a:r>
            <a:endParaRPr lang="en-US" noProof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5486402"/>
            <a:ext cx="28956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smtClean="0"/>
              <a:t>© 2014  Axiomatics AB</a:t>
            </a:r>
            <a:endParaRPr lang="en-US" noProof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1" y="5486402"/>
            <a:ext cx="2409131" cy="22859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B5425A9-E67B-4E10-A619-F149E8BBB95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Rectangle 24"/>
          <p:cNvSpPr/>
          <p:nvPr/>
        </p:nvSpPr>
        <p:spPr>
          <a:xfrm>
            <a:off x="0" y="445233"/>
            <a:ext cx="9144000" cy="45719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28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39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723" r:id="rId3"/>
    <p:sldLayoutId id="2147483660" r:id="rId4"/>
    <p:sldLayoutId id="2147483661" r:id="rId5"/>
    <p:sldLayoutId id="2147483662" r:id="rId6"/>
    <p:sldLayoutId id="2147483663" r:id="rId7"/>
    <p:sldLayoutId id="2147483819" r:id="rId8"/>
    <p:sldLayoutId id="2147483820" r:id="rId9"/>
    <p:sldLayoutId id="2147483821" r:id="rId10"/>
    <p:sldLayoutId id="2147483816" r:id="rId11"/>
    <p:sldLayoutId id="2147483822" r:id="rId12"/>
    <p:sldLayoutId id="214748387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Corbel" panose="020B0503020204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1950" indent="-18415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97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175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953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95288" y="949325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</a:t>
            </a:r>
            <a:endParaRPr lang="en-US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5288" y="1525588"/>
            <a:ext cx="8353424" cy="36004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Klicka här för att ändra format på bakgrundstexten</a:t>
            </a:r>
          </a:p>
          <a:p>
            <a:pPr lvl="1"/>
            <a:r>
              <a:rPr lang="en-US" noProof="0" smtClean="0"/>
              <a:t>Nivå två</a:t>
            </a:r>
          </a:p>
          <a:p>
            <a:pPr lvl="2"/>
            <a:r>
              <a:rPr lang="en-US" noProof="0" smtClean="0"/>
              <a:t>Nivå tre</a:t>
            </a:r>
          </a:p>
          <a:p>
            <a:pPr lvl="3"/>
            <a:r>
              <a:rPr lang="en-US" noProof="0" smtClean="0"/>
              <a:t>Nivå fyra</a:t>
            </a:r>
          </a:p>
          <a:p>
            <a:pPr lvl="4"/>
            <a:r>
              <a:rPr lang="en-US" noProof="0" smtClean="0"/>
              <a:t>Nivå fem</a:t>
            </a:r>
            <a:endParaRPr lang="en-US" noProof="0"/>
          </a:p>
        </p:txBody>
      </p:sp>
      <p:sp>
        <p:nvSpPr>
          <p:cNvPr id="7" name="Rektangel 6"/>
          <p:cNvSpPr/>
          <p:nvPr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0" y="5486401"/>
            <a:ext cx="91440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dist="6350" dir="16200000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9388" y="5486402"/>
            <a:ext cx="2411412" cy="2285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5486402"/>
            <a:ext cx="28956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1" y="5486402"/>
            <a:ext cx="2409131" cy="22859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45233"/>
            <a:ext cx="9144000" cy="45719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28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1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Corbel" panose="020B0503020204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1950" indent="-18415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97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175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953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95288" y="949325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</a:t>
            </a:r>
            <a:endParaRPr lang="en-US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5288" y="1525588"/>
            <a:ext cx="8353424" cy="36004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Klicka här för att ändra format på bakgrundstexten</a:t>
            </a:r>
          </a:p>
          <a:p>
            <a:pPr lvl="1"/>
            <a:r>
              <a:rPr lang="en-US" noProof="0" smtClean="0"/>
              <a:t>Nivå två</a:t>
            </a:r>
          </a:p>
          <a:p>
            <a:pPr lvl="2"/>
            <a:r>
              <a:rPr lang="en-US" noProof="0" smtClean="0"/>
              <a:t>Nivå tre</a:t>
            </a:r>
          </a:p>
          <a:p>
            <a:pPr lvl="3"/>
            <a:r>
              <a:rPr lang="en-US" noProof="0" smtClean="0"/>
              <a:t>Nivå fyra</a:t>
            </a:r>
          </a:p>
          <a:p>
            <a:pPr lvl="4"/>
            <a:r>
              <a:rPr lang="en-US" noProof="0" smtClean="0"/>
              <a:t>Nivå fem</a:t>
            </a:r>
            <a:endParaRPr lang="en-US" noProof="0"/>
          </a:p>
        </p:txBody>
      </p:sp>
      <p:sp>
        <p:nvSpPr>
          <p:cNvPr id="7" name="Rektangel 6"/>
          <p:cNvSpPr/>
          <p:nvPr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0" y="5486401"/>
            <a:ext cx="91440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dist="6350" dir="16200000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9388" y="5486402"/>
            <a:ext cx="2411412" cy="2285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5486402"/>
            <a:ext cx="28956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1" y="5486402"/>
            <a:ext cx="2409131" cy="22859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45233"/>
            <a:ext cx="9144000" cy="45719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28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4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Corbel" panose="020B0503020204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1950" indent="-18415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97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175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953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95288" y="949325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</a:t>
            </a:r>
            <a:endParaRPr lang="en-US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5288" y="1525588"/>
            <a:ext cx="8353424" cy="36004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Klicka här för att ändra format på bakgrundstexten</a:t>
            </a:r>
          </a:p>
          <a:p>
            <a:pPr lvl="1"/>
            <a:r>
              <a:rPr lang="en-US" noProof="0" smtClean="0"/>
              <a:t>Nivå två</a:t>
            </a:r>
          </a:p>
          <a:p>
            <a:pPr lvl="2"/>
            <a:r>
              <a:rPr lang="en-US" noProof="0" smtClean="0"/>
              <a:t>Nivå tre</a:t>
            </a:r>
          </a:p>
          <a:p>
            <a:pPr lvl="3"/>
            <a:r>
              <a:rPr lang="en-US" noProof="0" smtClean="0"/>
              <a:t>Nivå fyra</a:t>
            </a:r>
          </a:p>
          <a:p>
            <a:pPr lvl="4"/>
            <a:r>
              <a:rPr lang="en-US" noProof="0" smtClean="0"/>
              <a:t>Nivå fem</a:t>
            </a:r>
            <a:endParaRPr lang="en-US" noProof="0"/>
          </a:p>
        </p:txBody>
      </p:sp>
      <p:sp>
        <p:nvSpPr>
          <p:cNvPr id="7" name="Rektangel 6"/>
          <p:cNvSpPr/>
          <p:nvPr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0" y="5486401"/>
            <a:ext cx="91440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dist="6350" dir="16200000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9388" y="5486402"/>
            <a:ext cx="2411412" cy="2285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5486402"/>
            <a:ext cx="28956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1" y="5486402"/>
            <a:ext cx="2409131" cy="22859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45233"/>
            <a:ext cx="9144000" cy="45719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28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0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Corbel" panose="020B0503020204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1950" indent="-18415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97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175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953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95288" y="949325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</a:t>
            </a:r>
            <a:endParaRPr lang="en-US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95288" y="1525588"/>
            <a:ext cx="8353424" cy="36004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Klicka här för att ändra format på bakgrundstexten</a:t>
            </a:r>
          </a:p>
          <a:p>
            <a:pPr lvl="1"/>
            <a:r>
              <a:rPr lang="en-US" noProof="0" smtClean="0"/>
              <a:t>Nivå två</a:t>
            </a:r>
          </a:p>
          <a:p>
            <a:pPr lvl="2"/>
            <a:r>
              <a:rPr lang="en-US" noProof="0" smtClean="0"/>
              <a:t>Nivå tre</a:t>
            </a:r>
          </a:p>
          <a:p>
            <a:pPr lvl="3"/>
            <a:r>
              <a:rPr lang="en-US" noProof="0" smtClean="0"/>
              <a:t>Nivå fyra</a:t>
            </a:r>
          </a:p>
          <a:p>
            <a:pPr lvl="4"/>
            <a:r>
              <a:rPr lang="en-US" noProof="0" smtClean="0"/>
              <a:t>Nivå fem</a:t>
            </a:r>
            <a:endParaRPr lang="en-US" noProof="0"/>
          </a:p>
        </p:txBody>
      </p:sp>
      <p:sp>
        <p:nvSpPr>
          <p:cNvPr id="7" name="Rektangel 6"/>
          <p:cNvSpPr/>
          <p:nvPr/>
        </p:nvSpPr>
        <p:spPr>
          <a:xfrm>
            <a:off x="0" y="0"/>
            <a:ext cx="9144000" cy="44523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0" y="5486401"/>
            <a:ext cx="91440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dist="6350" dir="16200000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79388" y="5486402"/>
            <a:ext cx="2411412" cy="2285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Datum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5486402"/>
            <a:ext cx="28956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1" y="5486402"/>
            <a:ext cx="2409131" cy="228599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0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45233"/>
            <a:ext cx="9144000" cy="45719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28" name="Picture 2" descr="K:\kunder\2014\Axiomatics\Office_2010\Logotyper\logo.pn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27" y="77730"/>
            <a:ext cx="1311864" cy="28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53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Corbel" panose="020B0503020204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7800" indent="-17780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1950" indent="-18415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397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175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95350" indent="-1778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1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-faq.com/two-factor-authentication.shtml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gunnar:Documents:arctec:clients:axiomatics:GettingOWASPTopTenRight-v3.docx!OLE_LINK1" TargetMode="External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ocs.oasis-open.org/xacml/3.0/xacml-3.0-core-spec-cs-01-en.pdf" TargetMode="External"/><Relationship Id="rId3" Type="http://schemas.openxmlformats.org/officeDocument/2006/relationships/hyperlink" Target="http://www.oasis-open.org/committees/xacml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4" Type="http://schemas.openxmlformats.org/officeDocument/2006/relationships/image" Target="../media/image43.wmf"/><Relationship Id="rId5" Type="http://schemas.openxmlformats.org/officeDocument/2006/relationships/image" Target="../media/image44.wmf"/><Relationship Id="rId6" Type="http://schemas.openxmlformats.org/officeDocument/2006/relationships/image" Target="../media/image45.wmf"/><Relationship Id="rId7" Type="http://schemas.openxmlformats.org/officeDocument/2006/relationships/image" Target="../media/image46.wmf"/><Relationship Id="rId8" Type="http://schemas.openxmlformats.org/officeDocument/2006/relationships/image" Target="../media/image47.wmf"/><Relationship Id="rId9" Type="http://schemas.openxmlformats.org/officeDocument/2006/relationships/image" Target="../media/image48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4" Type="http://schemas.openxmlformats.org/officeDocument/2006/relationships/image" Target="../media/image44.wmf"/><Relationship Id="rId5" Type="http://schemas.openxmlformats.org/officeDocument/2006/relationships/image" Target="../media/image45.wmf"/><Relationship Id="rId6" Type="http://schemas.openxmlformats.org/officeDocument/2006/relationships/image" Target="../media/image46.wmf"/><Relationship Id="rId7" Type="http://schemas.openxmlformats.org/officeDocument/2006/relationships/image" Target="../media/image43.wmf"/><Relationship Id="rId8" Type="http://schemas.openxmlformats.org/officeDocument/2006/relationships/image" Target="../media/image47.wmf"/><Relationship Id="rId9" Type="http://schemas.openxmlformats.org/officeDocument/2006/relationships/image" Target="../media/image48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5" Type="http://schemas.openxmlformats.org/officeDocument/2006/relationships/image" Target="../media/image53.wmf"/><Relationship Id="rId6" Type="http://schemas.openxmlformats.org/officeDocument/2006/relationships/image" Target="../media/image54.wmf"/><Relationship Id="rId7" Type="http://schemas.openxmlformats.org/officeDocument/2006/relationships/image" Target="../media/image42.wmf"/><Relationship Id="rId8" Type="http://schemas.openxmlformats.org/officeDocument/2006/relationships/image" Target="../media/image46.wmf"/><Relationship Id="rId9" Type="http://schemas.openxmlformats.org/officeDocument/2006/relationships/image" Target="../media/image55.wmf"/><Relationship Id="rId10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1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1" name="Rubrik 20"/>
          <p:cNvSpPr>
            <a:spLocks noGrp="1"/>
          </p:cNvSpPr>
          <p:nvPr>
            <p:ph type="ctrTitle"/>
          </p:nvPr>
        </p:nvSpPr>
        <p:spPr>
          <a:xfrm>
            <a:off x="395288" y="1777381"/>
            <a:ext cx="8281169" cy="1296144"/>
          </a:xfrm>
        </p:spPr>
        <p:txBody>
          <a:bodyPr anchor="ctr" anchorCtr="0"/>
          <a:lstStyle/>
          <a:p>
            <a:pPr lvl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0">
                <a:latin typeface="Verdana" panose="020B0604030504040204" pitchFamily="34" charset="0"/>
              </a:rPr>
              <a:t>Getting the OWASP Top Ten Right with ABAC and XACML</a:t>
            </a:r>
            <a:br>
              <a:rPr lang="en-US" sz="3600" b="0">
                <a:latin typeface="Verdana" panose="020B0604030504040204" pitchFamily="34" charset="0"/>
              </a:rPr>
            </a:br>
            <a:endParaRPr lang="en-US" sz="3200" b="0"/>
          </a:p>
        </p:txBody>
      </p:sp>
      <p:sp>
        <p:nvSpPr>
          <p:cNvPr id="7" name="Underrubrik 6"/>
          <p:cNvSpPr>
            <a:spLocks noGrp="1"/>
          </p:cNvSpPr>
          <p:nvPr>
            <p:ph type="subTitle" idx="1"/>
          </p:nvPr>
        </p:nvSpPr>
        <p:spPr>
          <a:xfrm>
            <a:off x="431800" y="3470325"/>
            <a:ext cx="6948512" cy="1259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With Gunnar Peterson @</a:t>
            </a:r>
            <a:r>
              <a:rPr lang="en-US" dirty="0" err="1" smtClean="0"/>
              <a:t>oneraindrop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Gerry Gebel @</a:t>
            </a:r>
            <a:r>
              <a:rPr lang="en-US" dirty="0" err="1" smtClean="0"/>
              <a:t>ggebel</a:t>
            </a:r>
            <a:endParaRPr lang="en-US" dirty="0"/>
          </a:p>
        </p:txBody>
      </p:sp>
      <p:sp>
        <p:nvSpPr>
          <p:cNvPr id="8" name="textruta 39"/>
          <p:cNvSpPr txBox="1"/>
          <p:nvPr/>
        </p:nvSpPr>
        <p:spPr>
          <a:xfrm>
            <a:off x="170898" y="49188"/>
            <a:ext cx="1599168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mtClean="0">
                <a:solidFill>
                  <a:srgbClr val="4D4D4D"/>
                </a:solidFill>
              </a:rPr>
              <a:t>April 9, 2015</a:t>
            </a:r>
            <a:endParaRPr lang="en-US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0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353424" cy="576262"/>
          </a:xfrm>
        </p:spPr>
        <p:txBody>
          <a:bodyPr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3" name="Picture 2" descr="eiffel-tow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89" y="879916"/>
            <a:ext cx="7660742" cy="4255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353424" cy="576262"/>
          </a:xfrm>
        </p:spPr>
        <p:txBody>
          <a:bodyPr/>
          <a:lstStyle/>
          <a:p>
            <a:r>
              <a:rPr lang="en-US" dirty="0" smtClean="0"/>
              <a:t>System 2</a:t>
            </a:r>
            <a:endParaRPr lang="en-US" dirty="0"/>
          </a:p>
        </p:txBody>
      </p:sp>
      <p:pic>
        <p:nvPicPr>
          <p:cNvPr id="3" name="Picture 2" descr="tax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46" y="868026"/>
            <a:ext cx="7144323" cy="4173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3" name="Picture 2" descr="fastands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3" y="1109819"/>
            <a:ext cx="2946400" cy="36618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0276" y="1465556"/>
            <a:ext cx="34080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What’s the capital of France?</a:t>
            </a:r>
          </a:p>
          <a:p>
            <a:endParaRPr lang="en-US" b="1" dirty="0" smtClean="0"/>
          </a:p>
          <a:p>
            <a:r>
              <a:rPr lang="en-US" b="1" dirty="0" smtClean="0"/>
              <a:t>Associative memory, you do not have to decide, it just happens. Like seeing that someone’s hair is dark</a:t>
            </a:r>
          </a:p>
          <a:p>
            <a:endParaRPr lang="en-US" b="1" dirty="0" smtClean="0"/>
          </a:p>
          <a:p>
            <a:r>
              <a:rPr lang="en-US" b="1" dirty="0" smtClean="0"/>
              <a:t>You are conscious of the results and your impressions, not how it happens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2</a:t>
            </a:r>
            <a:endParaRPr lang="en-US" dirty="0"/>
          </a:p>
        </p:txBody>
      </p:sp>
      <p:pic>
        <p:nvPicPr>
          <p:cNvPr id="3" name="Picture 2" descr="fastands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3" y="1109819"/>
            <a:ext cx="2946400" cy="36618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0276" y="1465556"/>
            <a:ext cx="34080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Two functions</a:t>
            </a:r>
          </a:p>
          <a:p>
            <a:endParaRPr lang="en-US" b="1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Laborious, effortful. Compute things – what is 24 </a:t>
            </a:r>
            <a:r>
              <a:rPr lang="en-US" b="1" dirty="0" err="1" smtClean="0"/>
              <a:t>x</a:t>
            </a:r>
            <a:r>
              <a:rPr lang="en-US" b="1" dirty="0" smtClean="0"/>
              <a:t> 17?</a:t>
            </a:r>
          </a:p>
          <a:p>
            <a:pPr marL="342900" indent="-342900"/>
            <a:endParaRPr lang="en-US" b="1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Supervisor function. Can trigger System 2 processes. Best case – it should be the error correction function, recognizing when you are prone to error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-22820"/>
            <a:ext cx="8353424" cy="576262"/>
          </a:xfrm>
        </p:spPr>
        <p:txBody>
          <a:bodyPr/>
          <a:lstStyle/>
          <a:p>
            <a:r>
              <a:rPr lang="en-US" dirty="0" smtClean="0"/>
              <a:t>Why should you care</a:t>
            </a:r>
            <a:endParaRPr lang="en-US" dirty="0"/>
          </a:p>
        </p:txBody>
      </p:sp>
      <p:pic>
        <p:nvPicPr>
          <p:cNvPr id="3" name="Picture 2" descr="fastands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3" y="1109819"/>
            <a:ext cx="2946400" cy="36618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0276" y="1025595"/>
            <a:ext cx="340804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In a  nutshell-</a:t>
            </a:r>
          </a:p>
          <a:p>
            <a:r>
              <a:rPr lang="en-US" sz="1400" b="1" dirty="0" smtClean="0"/>
              <a:t>	</a:t>
            </a:r>
            <a:r>
              <a:rPr lang="en-US" sz="1400" b="1" i="1" u="sng" dirty="0" smtClean="0"/>
              <a:t> System 1 usually wins!</a:t>
            </a:r>
          </a:p>
          <a:p>
            <a:endParaRPr lang="en-US" sz="1400" b="1" dirty="0" smtClean="0"/>
          </a:p>
          <a:p>
            <a:r>
              <a:rPr lang="en-US" sz="1400" dirty="0" smtClean="0"/>
              <a:t>When people are offered life insurance in two forms:</a:t>
            </a:r>
          </a:p>
          <a:p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Life insurance that pays your heirs if you die in any event, or..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Life insurance that pays your heirs in the event you die in an act of terrorism</a:t>
            </a:r>
          </a:p>
          <a:p>
            <a:pPr marL="342900" indent="-342900">
              <a:buAutoNum type="arabicPeriod"/>
            </a:pPr>
            <a:endParaRPr lang="en-US" sz="1400" dirty="0" smtClean="0"/>
          </a:p>
          <a:p>
            <a:pPr marL="342900" indent="-342900"/>
            <a:r>
              <a:rPr lang="en-US" sz="1400" dirty="0" smtClean="0"/>
              <a:t>People are more likely to choose the second plan.</a:t>
            </a:r>
          </a:p>
          <a:p>
            <a:pPr marL="342900" indent="-342900"/>
            <a:endParaRPr lang="en-US" sz="1400" dirty="0" smtClean="0"/>
          </a:p>
          <a:p>
            <a:pPr marL="342900" indent="-342900"/>
            <a:r>
              <a:rPr lang="en-US" sz="1400" dirty="0" smtClean="0"/>
              <a:t>Simply making rational arguments isn’t good enough</a:t>
            </a:r>
          </a:p>
          <a:p>
            <a:pPr marL="342900" indent="-342900">
              <a:buAutoNum type="arabicPeriod"/>
            </a:pPr>
            <a:endParaRPr lang="en-US" sz="1400" dirty="0" smtClean="0"/>
          </a:p>
          <a:p>
            <a:pPr marL="342900" indent="-342900">
              <a:buAutoNum type="arabicPeriod"/>
            </a:pP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6" y="0"/>
            <a:ext cx="8353424" cy="576262"/>
          </a:xfrm>
        </p:spPr>
        <p:txBody>
          <a:bodyPr/>
          <a:lstStyle/>
          <a:p>
            <a:r>
              <a:rPr lang="en-US" dirty="0" smtClean="0"/>
              <a:t>Stuck In a Loop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894663"/>
            <a:ext cx="8102600" cy="3354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25450"/>
            <a:ext cx="8572500" cy="517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353424" cy="576262"/>
          </a:xfrm>
        </p:spPr>
        <p:txBody>
          <a:bodyPr/>
          <a:lstStyle/>
          <a:p>
            <a:r>
              <a:rPr lang="en-US" dirty="0" smtClean="0"/>
              <a:t>A day in the life of Systems 1 &amp; 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37449"/>
              </p:ext>
            </p:extLst>
          </p:nvPr>
        </p:nvGraphicFramePr>
        <p:xfrm>
          <a:off x="194272" y="1133444"/>
          <a:ext cx="4144044" cy="3933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044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1</a:t>
                      </a:r>
                    </a:p>
                  </a:txBody>
                  <a:tcPr marT="38100" marB="38100"/>
                </a:tc>
              </a:tr>
              <a:tr h="5842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Developer</a:t>
                      </a:r>
                      <a:r>
                        <a:rPr lang="en-US" sz="1700" b="1" baseline="0" dirty="0" smtClean="0"/>
                        <a:t> with </a:t>
                      </a:r>
                      <a:r>
                        <a:rPr lang="en-US" sz="1700" b="1" dirty="0" smtClean="0"/>
                        <a:t>Cocktail</a:t>
                      </a:r>
                      <a:r>
                        <a:rPr lang="en-US" sz="1700" b="1" baseline="0" dirty="0" smtClean="0"/>
                        <a:t> Napkin</a:t>
                      </a:r>
                      <a:endParaRPr lang="en-US" sz="1700" b="1" dirty="0" smtClean="0"/>
                    </a:p>
                  </a:txBody>
                  <a:tcPr marT="38100" marB="38100" anchor="ctr"/>
                </a:tc>
              </a:tr>
              <a:tr h="7620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But I am building on Ruby on Rails, </a:t>
                      </a:r>
                      <a:r>
                        <a:rPr lang="en-US" sz="1500" b="1" dirty="0" err="1" smtClean="0"/>
                        <a:t>naw</a:t>
                      </a:r>
                      <a:r>
                        <a:rPr lang="en-US" sz="1500" b="1" dirty="0" smtClean="0"/>
                        <a:t> wait a sec Groovy on Grails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We</a:t>
                      </a:r>
                      <a:r>
                        <a:rPr lang="en-US" sz="1500" b="1" baseline="0" dirty="0" smtClean="0"/>
                        <a:t> are Agile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Requirements? No its</a:t>
                      </a:r>
                      <a:r>
                        <a:rPr lang="en-US" sz="1500" b="1" baseline="0" dirty="0" smtClean="0"/>
                        <a:t> user stories and test cases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We need to ship. Soon.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1559"/>
              </p:ext>
            </p:extLst>
          </p:nvPr>
        </p:nvGraphicFramePr>
        <p:xfrm>
          <a:off x="4438211" y="1103280"/>
          <a:ext cx="4366858" cy="371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858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2</a:t>
                      </a:r>
                    </a:p>
                  </a:txBody>
                  <a:tcPr marT="38100" marB="38100"/>
                </a:tc>
              </a:tr>
              <a:tr h="5842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Where’s your</a:t>
                      </a:r>
                      <a:r>
                        <a:rPr lang="en-US" sz="1700" b="1" baseline="0" dirty="0" smtClean="0"/>
                        <a:t> risk assessment?</a:t>
                      </a:r>
                      <a:endParaRPr lang="en-US" sz="17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But will you use Trustworthy Computing?</a:t>
                      </a:r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Where’s </a:t>
                      </a:r>
                      <a:r>
                        <a:rPr lang="en-US" sz="1500" b="1" baseline="0" dirty="0" smtClean="0"/>
                        <a:t>the data classification?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Where is the end to</a:t>
                      </a:r>
                      <a:r>
                        <a:rPr lang="en-US" sz="1500" b="1" baseline="0" dirty="0" smtClean="0"/>
                        <a:t> end design?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I</a:t>
                      </a:r>
                      <a:r>
                        <a:rPr lang="en-US" sz="1500" b="1" baseline="0" dirty="0" smtClean="0"/>
                        <a:t> will schedule a pen test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2 Solutions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1559"/>
              </p:ext>
            </p:extLst>
          </p:nvPr>
        </p:nvGraphicFramePr>
        <p:xfrm>
          <a:off x="4438211" y="1067607"/>
          <a:ext cx="4366858" cy="3599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858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2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ISO 27001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Asset management</a:t>
                      </a:r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Identity Management, Provisioning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Role Based Access Control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Static Analysis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8100"/>
            <a:ext cx="8353424" cy="576262"/>
          </a:xfrm>
        </p:spPr>
        <p:txBody>
          <a:bodyPr/>
          <a:lstStyle/>
          <a:p>
            <a:r>
              <a:rPr lang="en-US" dirty="0" smtClean="0"/>
              <a:t>No Value w/o System 1 Implementation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1559"/>
              </p:ext>
            </p:extLst>
          </p:nvPr>
        </p:nvGraphicFramePr>
        <p:xfrm>
          <a:off x="4438211" y="1067607"/>
          <a:ext cx="4366858" cy="3599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858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2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ISO 27001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Asset management</a:t>
                      </a:r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Identity Management, Provisioning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Role Based Access Control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Static Analysis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37449"/>
              </p:ext>
            </p:extLst>
          </p:nvPr>
        </p:nvGraphicFramePr>
        <p:xfrm>
          <a:off x="194272" y="1109132"/>
          <a:ext cx="4144044" cy="3577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044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1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7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  <p:cxnSp>
        <p:nvCxnSpPr>
          <p:cNvPr id="15" name="Curved Connector 14"/>
          <p:cNvCxnSpPr/>
          <p:nvPr/>
        </p:nvCxnSpPr>
        <p:spPr>
          <a:xfrm>
            <a:off x="2083534" y="2033321"/>
            <a:ext cx="3096759" cy="2473280"/>
          </a:xfrm>
          <a:prstGeom prst="curvedConnector3">
            <a:avLst>
              <a:gd name="adj1" fmla="val 1613"/>
            </a:avLst>
          </a:prstGeom>
          <a:ln w="127000">
            <a:headEnd type="triangle" w="lg"/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7497" y="4661181"/>
            <a:ext cx="757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Find &amp; implement the links to System 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2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textruta 10"/>
          <p:cNvSpPr txBox="1"/>
          <p:nvPr/>
        </p:nvSpPr>
        <p:spPr>
          <a:xfrm>
            <a:off x="4499992" y="1669369"/>
            <a:ext cx="446233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Wingdings" pitchFamily="2" charset="2"/>
              <a:buChar char="§"/>
            </a:pPr>
            <a:endParaRPr lang="en-US" dirty="0" smtClean="0">
              <a:solidFill>
                <a:srgbClr val="FFFFFF"/>
              </a:solidFill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</a:rPr>
              <a:t>Security Fast and Security Slow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 smtClean="0">
              <a:solidFill>
                <a:srgbClr val="FFFFFF"/>
              </a:solidFill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</a:rPr>
              <a:t>OWASP Top Ten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</a:rPr>
              <a:t>3 Examples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</a:rPr>
              <a:t>More Efficient Authorization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Q&amp;A </a:t>
            </a:r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4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1 &amp; 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37449"/>
              </p:ext>
            </p:extLst>
          </p:nvPr>
        </p:nvGraphicFramePr>
        <p:xfrm>
          <a:off x="194272" y="1067607"/>
          <a:ext cx="4144044" cy="3599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044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1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Single</a:t>
                      </a:r>
                      <a:r>
                        <a:rPr lang="en-US" sz="1700" b="1" baseline="0" dirty="0" smtClean="0"/>
                        <a:t> Sign On</a:t>
                      </a:r>
                      <a:endParaRPr lang="en-US" sz="17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Role Based Access Control – Enforcement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1559"/>
              </p:ext>
            </p:extLst>
          </p:nvPr>
        </p:nvGraphicFramePr>
        <p:xfrm>
          <a:off x="4438211" y="1067607"/>
          <a:ext cx="4366858" cy="3577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858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2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Provisioning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Role</a:t>
                      </a:r>
                      <a:r>
                        <a:rPr lang="en-US" sz="1500" b="1" baseline="0" dirty="0" smtClean="0"/>
                        <a:t> Definition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1213014"/>
            <a:ext cx="5486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It certainly helps to focus thinking about the payback (or lack thereof) we see in projects like some GRC 'automation' implementations (System 2 response paying lip service to System 1 interactions).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I also wonder whether a marker for robust, maturing </a:t>
            </a:r>
            <a:r>
              <a:rPr lang="en-US" sz="1600" i="1" dirty="0" err="1" smtClean="0"/>
              <a:t>infosec</a:t>
            </a:r>
            <a:r>
              <a:rPr lang="en-US" sz="1600" i="1" dirty="0" smtClean="0"/>
              <a:t> posture is that any measure introduced that delivers a System 1 outcome should have a System 2 corresponding capability performing analysis on effectiveness, efficiency, relevance.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- </a:t>
            </a:r>
            <a:r>
              <a:rPr lang="en-US" sz="1600" b="1" i="1" dirty="0" smtClean="0"/>
              <a:t>David Shaw</a:t>
            </a:r>
            <a:endParaRPr lang="en-US" sz="1600" i="1" dirty="0"/>
          </a:p>
        </p:txBody>
      </p:sp>
      <p:sp>
        <p:nvSpPr>
          <p:cNvPr id="4" name="Rectangle 3"/>
          <p:cNvSpPr/>
          <p:nvPr/>
        </p:nvSpPr>
        <p:spPr>
          <a:xfrm>
            <a:off x="2371624" y="4692862"/>
            <a:ext cx="5019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http://1raindrop.typepad.com/1_raindrop/2014/04/security-fast-and-slow.html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Developers need a hug</a:t>
            </a:r>
          </a:p>
        </p:txBody>
      </p:sp>
      <p:sp>
        <p:nvSpPr>
          <p:cNvPr id="63385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smtClean="0"/>
              <a:t>©2005-9 Arctec Group</a:t>
            </a:r>
          </a:p>
        </p:txBody>
      </p:sp>
      <p:pic>
        <p:nvPicPr>
          <p:cNvPr id="633860" name="Picture 4" descr="epic-win-photos-hacked-irl-i-got-ya-buddy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367896"/>
            <a:ext cx="7124700" cy="396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Title 1"/>
          <p:cNvSpPr>
            <a:spLocks noGrp="1"/>
          </p:cNvSpPr>
          <p:nvPr>
            <p:ph type="title"/>
          </p:nvPr>
        </p:nvSpPr>
        <p:spPr>
          <a:xfrm>
            <a:off x="395288" y="571500"/>
            <a:ext cx="8353424" cy="576262"/>
          </a:xfrm>
        </p:spPr>
        <p:txBody>
          <a:bodyPr/>
          <a:lstStyle/>
          <a:p>
            <a:r>
              <a:rPr lang="en-US" dirty="0" smtClean="0"/>
              <a:t>Keep it Simple</a:t>
            </a:r>
          </a:p>
        </p:txBody>
      </p:sp>
      <p:pic>
        <p:nvPicPr>
          <p:cNvPr id="634883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06500"/>
            <a:ext cx="8458200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854" y="1711325"/>
            <a:ext cx="2876546" cy="1831975"/>
          </a:xfrm>
        </p:spPr>
        <p:txBody>
          <a:bodyPr>
            <a:normAutofit/>
          </a:bodyPr>
          <a:lstStyle/>
          <a:p>
            <a:r>
              <a:rPr lang="en-US" i="1" dirty="0" smtClean="0"/>
              <a:t>build your opponent a golden bridge to retreat across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PocketSunTzu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952500"/>
            <a:ext cx="5476878" cy="4381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1 &amp; 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37449"/>
              </p:ext>
            </p:extLst>
          </p:nvPr>
        </p:nvGraphicFramePr>
        <p:xfrm>
          <a:off x="194272" y="553356"/>
          <a:ext cx="4144044" cy="489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044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1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Single</a:t>
                      </a:r>
                      <a:r>
                        <a:rPr lang="en-US" sz="1700" b="1" baseline="0" dirty="0" smtClean="0"/>
                        <a:t> Sign On</a:t>
                      </a:r>
                      <a:endParaRPr lang="en-US" sz="17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Role Based Access Control - Enforcement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Checklists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err="1" smtClean="0"/>
                        <a:t>Vuln</a:t>
                      </a:r>
                      <a:r>
                        <a:rPr lang="en-US" sz="1500" b="1" dirty="0" smtClean="0"/>
                        <a:t> Scanners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WAF</a:t>
                      </a:r>
                    </a:p>
                  </a:txBody>
                  <a:tcPr marT="38100" marB="38100" anchor="ctr"/>
                </a:tc>
              </a:tr>
              <a:tr h="7620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Pattern recognition of partially complete</a:t>
                      </a:r>
                      <a:r>
                        <a:rPr lang="en-US" sz="1500" b="1" baseline="0" dirty="0" smtClean="0"/>
                        <a:t> list of</a:t>
                      </a:r>
                      <a:r>
                        <a:rPr lang="en-US" sz="1500" b="1" dirty="0" smtClean="0"/>
                        <a:t> bad input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ABAC Run time</a:t>
                      </a:r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Fine grained authorization and defensive</a:t>
                      </a:r>
                      <a:r>
                        <a:rPr lang="en-US" sz="1500" b="1" baseline="0" dirty="0" smtClean="0"/>
                        <a:t> coding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1559"/>
              </p:ext>
            </p:extLst>
          </p:nvPr>
        </p:nvGraphicFramePr>
        <p:xfrm>
          <a:off x="4438211" y="571500"/>
          <a:ext cx="4366858" cy="411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858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System 2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Provisioning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Role Definitions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SDL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err="1" smtClean="0"/>
                        <a:t>Fuzzing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Security Architecture</a:t>
                      </a:r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Complete </a:t>
                      </a:r>
                      <a:r>
                        <a:rPr lang="en-US" sz="1500" b="1" dirty="0" err="1" smtClean="0"/>
                        <a:t>whitelist</a:t>
                      </a:r>
                      <a:r>
                        <a:rPr lang="en-US" sz="1500" b="1" dirty="0" smtClean="0"/>
                        <a:t> of</a:t>
                      </a:r>
                      <a:r>
                        <a:rPr lang="en-US" sz="1500" b="1" baseline="0" dirty="0" smtClean="0"/>
                        <a:t> all allowed behavior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ABAC policy</a:t>
                      </a:r>
                      <a:r>
                        <a:rPr lang="en-US" sz="1500" b="1" baseline="0" dirty="0" smtClean="0"/>
                        <a:t> development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-4762"/>
            <a:ext cx="8353424" cy="576262"/>
          </a:xfrm>
        </p:spPr>
        <p:txBody>
          <a:bodyPr/>
          <a:lstStyle/>
          <a:p>
            <a:r>
              <a:rPr lang="en-US" dirty="0" smtClean="0"/>
              <a:t>Some Rules of Engagement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4860" y="1105842"/>
            <a:ext cx="80745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Have a balanced approach </a:t>
            </a:r>
          </a:p>
          <a:p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You must always plan for System 1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How to get System 2 concept to System 1 “no thought required”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How to integrate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How to automate</a:t>
            </a:r>
          </a:p>
          <a:p>
            <a:pPr lvl="1"/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No more than a few System 2s at a  time</a:t>
            </a:r>
          </a:p>
          <a:p>
            <a:pPr>
              <a:buFont typeface="Arial"/>
              <a:buChar char="•"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Ownership – 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Let other departments own System 1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Never dump System 2 on someone else</a:t>
            </a:r>
          </a:p>
          <a:p>
            <a:pPr>
              <a:buFont typeface="Arial"/>
              <a:buChar char="•"/>
            </a:pP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6262"/>
            <a:ext cx="8353424" cy="576262"/>
          </a:xfrm>
        </p:spPr>
        <p:txBody>
          <a:bodyPr/>
          <a:lstStyle/>
          <a:p>
            <a:r>
              <a:rPr lang="en-US" dirty="0" smtClean="0"/>
              <a:t>Access in </a:t>
            </a:r>
            <a:r>
              <a:rPr lang="en-US" dirty="0" err="1" smtClean="0"/>
              <a:t>Maliceland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638300"/>
            <a:ext cx="2488734" cy="1695450"/>
          </a:xfrm>
          <a:prstGeom prst="rect">
            <a:avLst/>
          </a:prstGeom>
        </p:spPr>
      </p:pic>
      <p:pic>
        <p:nvPicPr>
          <p:cNvPr id="4" name="Picture 3" descr="HappyCompu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70" y="1714500"/>
            <a:ext cx="2030730" cy="304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0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in Maliceland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rbel" panose="020B0503020204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53000" y="949325"/>
            <a:ext cx="3795712" cy="38100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638300"/>
            <a:ext cx="2488734" cy="1695450"/>
          </a:xfrm>
          <a:prstGeom prst="rect">
            <a:avLst/>
          </a:prstGeom>
        </p:spPr>
      </p:pic>
      <p:pic>
        <p:nvPicPr>
          <p:cNvPr id="4" name="Picture 3" descr="HappyCompu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70" y="1714500"/>
            <a:ext cx="2030730" cy="304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48400" y="1010302"/>
            <a:ext cx="2652712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Malice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rbel" panose="020B0503020204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 descr="spy-vs-s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1333500"/>
            <a:ext cx="5080000" cy="3810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28600" y="0"/>
            <a:ext cx="8353424" cy="5762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in Maliceland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rbel" panose="020B0503020204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Roger Needham</a:t>
            </a:r>
            <a:endParaRPr lang="en-US" dirty="0"/>
          </a:p>
        </p:txBody>
      </p:sp>
      <p:pic>
        <p:nvPicPr>
          <p:cNvPr id="3" name="Picture 2" descr="Roger_Needh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31" y="1583639"/>
            <a:ext cx="2857500" cy="2381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4860" y="185795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 smtClean="0"/>
              <a:t>“we systems people regarded the users, and any code they wrote, as the mortal enemies of us and of each other. We were like the police force in a violent slum.”</a:t>
            </a:r>
          </a:p>
          <a:p>
            <a:r>
              <a:rPr lang="en-US" sz="2400" i="1" dirty="0" smtClean="0"/>
              <a:t>-Roger Needham</a:t>
            </a:r>
            <a:endParaRPr lang="en-US" sz="24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97260"/>
            <a:ext cx="8353424" cy="576262"/>
          </a:xfrm>
        </p:spPr>
        <p:txBody>
          <a:bodyPr/>
          <a:lstStyle/>
          <a:p>
            <a:r>
              <a:rPr lang="en-US" dirty="0" smtClean="0"/>
              <a:t>Why Identity Matters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6037" y="3915835"/>
            <a:ext cx="5068125" cy="117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JollyRancherCrunchnChew181.55oz43g010700132710500l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4" y="1746255"/>
            <a:ext cx="2367643" cy="1973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8839" y="213097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“Corporate networks are like candy bars: hard on the outside, soft and chewy on the inside,”</a:t>
            </a:r>
          </a:p>
          <a:p>
            <a:r>
              <a:rPr lang="en-US" dirty="0" smtClean="0"/>
              <a:t>-Rich </a:t>
            </a:r>
            <a:r>
              <a:rPr lang="en-US" dirty="0" err="1" smtClean="0"/>
              <a:t>Mogull</a:t>
            </a:r>
            <a:r>
              <a:rPr lang="en-US" dirty="0" smtClean="0"/>
              <a:t>, </a:t>
            </a:r>
            <a:r>
              <a:rPr lang="en-US" b="1" u="sng" dirty="0" smtClean="0"/>
              <a:t>2004</a:t>
            </a:r>
            <a:endParaRPr lang="en-US" b="1" u="sng" dirty="0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30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353424" cy="576262"/>
          </a:xfrm>
        </p:spPr>
        <p:txBody>
          <a:bodyPr/>
          <a:lstStyle/>
          <a:p>
            <a:r>
              <a:rPr lang="en-US" dirty="0" smtClean="0"/>
              <a:t>Design for Access </a:t>
            </a:r>
            <a:r>
              <a:rPr lang="en-US" dirty="0" err="1" smtClean="0"/>
              <a:t>vs</a:t>
            </a:r>
            <a:r>
              <a:rPr lang="en-US" dirty="0" smtClean="0"/>
              <a:t> Design for Malice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37449"/>
              </p:ext>
            </p:extLst>
          </p:nvPr>
        </p:nvGraphicFramePr>
        <p:xfrm>
          <a:off x="194272" y="553356"/>
          <a:ext cx="4144044" cy="489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044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Design for Access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Authentication</a:t>
                      </a:r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Authorization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Provisioning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Access</a:t>
                      </a:r>
                      <a:r>
                        <a:rPr lang="en-US" sz="1500" b="1" baseline="0" dirty="0" smtClean="0"/>
                        <a:t> Policy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7620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None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1559"/>
              </p:ext>
            </p:extLst>
          </p:nvPr>
        </p:nvGraphicFramePr>
        <p:xfrm>
          <a:off x="4438211" y="571500"/>
          <a:ext cx="4366858" cy="411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858"/>
              </a:tblGrid>
              <a:tr h="511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Design for Malice</a:t>
                      </a:r>
                    </a:p>
                  </a:txBody>
                  <a:tcPr marT="38100" marB="38100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700" b="1" dirty="0" smtClean="0"/>
                        <a:t>Assume failure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Tokenization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Monitoring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Encryption</a:t>
                      </a:r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Limit</a:t>
                      </a:r>
                      <a:r>
                        <a:rPr lang="en-US" sz="1500" b="1" baseline="0" dirty="0" smtClean="0"/>
                        <a:t> attack surface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33400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dirty="0" smtClean="0"/>
                        <a:t>Intelligent</a:t>
                      </a:r>
                      <a:r>
                        <a:rPr lang="en-US" sz="1500" b="1" baseline="0" dirty="0" smtClean="0"/>
                        <a:t> response </a:t>
                      </a:r>
                      <a:endParaRPr lang="en-US" sz="1500" b="1" dirty="0" smtClean="0"/>
                    </a:p>
                  </a:txBody>
                  <a:tcPr marT="38100" marB="38100" anchor="ctr"/>
                </a:tc>
              </a:tr>
              <a:tr h="511024">
                <a:tc>
                  <a:txBody>
                    <a:bodyPr/>
                    <a:lstStyle/>
                    <a:p>
                      <a:pPr marL="231775" indent="-231775">
                        <a:buClr>
                          <a:srgbClr val="FF6600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1500" b="1" dirty="0" smtClean="0"/>
                    </a:p>
                  </a:txBody>
                  <a:tcPr marT="38100" marB="381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Authentication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47800" y="1460500"/>
            <a:ext cx="7467600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800" kern="0" dirty="0">
                <a:solidFill>
                  <a:srgbClr val="4D4D4D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Something you know</a:t>
            </a: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endParaRPr lang="en-US" sz="2800" kern="0" dirty="0">
              <a:solidFill>
                <a:srgbClr val="4D4D4D"/>
              </a:solidFill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endParaRPr lang="en-US" sz="2800" kern="0" dirty="0">
              <a:solidFill>
                <a:srgbClr val="4D4D4D"/>
              </a:solidFill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800" kern="0" dirty="0">
                <a:solidFill>
                  <a:srgbClr val="4D4D4D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Something you have</a:t>
            </a: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endParaRPr lang="en-US" sz="2800" kern="0" dirty="0">
              <a:solidFill>
                <a:srgbClr val="4D4D4D"/>
              </a:solidFill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endParaRPr lang="en-US" sz="2800" kern="0" dirty="0">
              <a:solidFill>
                <a:srgbClr val="4D4D4D"/>
              </a:solidFill>
              <a:latin typeface="+mn-lt"/>
              <a:ea typeface="ＭＳ Ｐゴシック" pitchFamily="-65" charset="-128"/>
              <a:cs typeface="ＭＳ Ｐゴシック" pitchFamily="-65" charset="-128"/>
            </a:endParaRP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r>
              <a:rPr lang="en-US" sz="2800" kern="0" dirty="0">
                <a:solidFill>
                  <a:srgbClr val="4D4D4D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Something you are</a:t>
            </a:r>
          </a:p>
          <a:p>
            <a:pPr marL="342900" indent="-342900">
              <a:spcBef>
                <a:spcPct val="20000"/>
              </a:spcBef>
              <a:buClr>
                <a:srgbClr val="006188"/>
              </a:buClr>
              <a:buSzPct val="80000"/>
              <a:buFont typeface="Wingdings" pitchFamily="-65" charset="2"/>
              <a:buChar char="n"/>
              <a:defRPr/>
            </a:pPr>
            <a:endParaRPr lang="en-US" sz="2800" kern="0" dirty="0">
              <a:solidFill>
                <a:srgbClr val="4D4D4D"/>
              </a:solidFill>
              <a:latin typeface="+mn-lt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30725" name="Picture 5" descr="0511_secur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9450" y="1397000"/>
            <a:ext cx="1163638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9" descr="An RSA SecurID card, the most common two-factor authentication device in the world.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2647157"/>
            <a:ext cx="1316038" cy="95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13" descr="fingerpri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69001" y="4122208"/>
            <a:ext cx="828675" cy="95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Security Protocols in Context</a:t>
            </a:r>
          </a:p>
        </p:txBody>
      </p:sp>
      <p:pic>
        <p:nvPicPr>
          <p:cNvPr id="2970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" y="1460500"/>
            <a:ext cx="9055100" cy="3894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95288" y="38100"/>
            <a:ext cx="8353424" cy="576262"/>
          </a:xfrm>
        </p:spPr>
        <p:txBody>
          <a:bodyPr/>
          <a:lstStyle/>
          <a:p>
            <a:r>
              <a:rPr lang="en-US" dirty="0" smtClean="0"/>
              <a:t>Alice &amp; Bob Meet Eve &amp; Mallory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5207000"/>
            <a:ext cx="2895600" cy="381000"/>
          </a:xfrm>
          <a:prstGeom prst="rect">
            <a:avLst/>
          </a:prstGeom>
          <a:noFill/>
        </p:spPr>
        <p:txBody>
          <a:bodyPr/>
          <a:lstStyle/>
          <a:p>
            <a:endParaRPr lang="en-US" dirty="0" smtClean="0"/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1778000"/>
            <a:ext cx="8164513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00100"/>
            <a:ext cx="1676400" cy="1142047"/>
          </a:xfrm>
          <a:prstGeom prst="rect">
            <a:avLst/>
          </a:prstGeom>
        </p:spPr>
      </p:pic>
      <p:pic>
        <p:nvPicPr>
          <p:cNvPr id="6" name="Picture 5" descr="HappyComput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4" y="723900"/>
            <a:ext cx="778446" cy="1168400"/>
          </a:xfrm>
          <a:prstGeom prst="rect">
            <a:avLst/>
          </a:prstGeom>
        </p:spPr>
      </p:pic>
      <p:pic>
        <p:nvPicPr>
          <p:cNvPr id="7" name="Picture 6" descr="spy-vs-s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8448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95288" y="38100"/>
            <a:ext cx="8353424" cy="576262"/>
          </a:xfrm>
        </p:spPr>
        <p:txBody>
          <a:bodyPr/>
          <a:lstStyle/>
          <a:p>
            <a:r>
              <a:rPr lang="en-US" dirty="0" smtClean="0"/>
              <a:t>Alice &amp; Bob Meet Eve &amp; Mallory</a:t>
            </a:r>
          </a:p>
        </p:txBody>
      </p:sp>
      <p:pic>
        <p:nvPicPr>
          <p:cNvPr id="2765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14500"/>
            <a:ext cx="8223250" cy="275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00100"/>
            <a:ext cx="1676400" cy="1142047"/>
          </a:xfrm>
          <a:prstGeom prst="rect">
            <a:avLst/>
          </a:prstGeom>
        </p:spPr>
      </p:pic>
      <p:pic>
        <p:nvPicPr>
          <p:cNvPr id="6" name="Picture 5" descr="HappyComput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4" y="723900"/>
            <a:ext cx="778446" cy="1168400"/>
          </a:xfrm>
          <a:prstGeom prst="rect">
            <a:avLst/>
          </a:prstGeom>
        </p:spPr>
      </p:pic>
      <p:pic>
        <p:nvPicPr>
          <p:cNvPr id="7" name="Picture 6" descr="spy-vs-s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8448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95288" y="38100"/>
            <a:ext cx="8353424" cy="576262"/>
          </a:xfrm>
        </p:spPr>
        <p:txBody>
          <a:bodyPr/>
          <a:lstStyle/>
          <a:p>
            <a:r>
              <a:rPr lang="en-US" dirty="0" smtClean="0"/>
              <a:t>Alice &amp; Bob Meet Eve &amp; Mallory</a:t>
            </a:r>
          </a:p>
        </p:txBody>
      </p:sp>
      <p:pic>
        <p:nvPicPr>
          <p:cNvPr id="28676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64" y="1714500"/>
            <a:ext cx="8212137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00100"/>
            <a:ext cx="1676400" cy="1142047"/>
          </a:xfrm>
          <a:prstGeom prst="rect">
            <a:avLst/>
          </a:prstGeom>
        </p:spPr>
      </p:pic>
      <p:pic>
        <p:nvPicPr>
          <p:cNvPr id="6" name="Picture 5" descr="HappyComput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54" y="723900"/>
            <a:ext cx="778446" cy="1168400"/>
          </a:xfrm>
          <a:prstGeom prst="rect">
            <a:avLst/>
          </a:prstGeom>
        </p:spPr>
      </p:pic>
      <p:pic>
        <p:nvPicPr>
          <p:cNvPr id="7" name="Picture 6" descr="spy-vs-sp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8448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97260"/>
            <a:ext cx="8353424" cy="576262"/>
          </a:xfrm>
        </p:spPr>
        <p:txBody>
          <a:bodyPr/>
          <a:lstStyle/>
          <a:p>
            <a:r>
              <a:rPr lang="en-US" dirty="0" smtClean="0"/>
              <a:t>OWASP Top Ten</a:t>
            </a:r>
            <a:endParaRPr lang="en-US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691110"/>
              </p:ext>
            </p:extLst>
          </p:nvPr>
        </p:nvGraphicFramePr>
        <p:xfrm>
          <a:off x="611560" y="1259090"/>
          <a:ext cx="7923650" cy="3830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Document" r:id="rId3" imgW="22501587" imgH="13053968" progId="Word.Document.12">
                  <p:link updateAutomatic="1"/>
                </p:oleObj>
              </mc:Choice>
              <mc:Fallback>
                <p:oleObj name="Document" r:id="rId3" imgW="22501587" imgH="13053968" progId="Word.Document.12">
                  <p:link updateAutomatic="1"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59090"/>
                        <a:ext cx="7923650" cy="38306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37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83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 descr="hi-res-m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1638300"/>
            <a:ext cx="1684809" cy="3390900"/>
          </a:xfrm>
          <a:prstGeom prst="rect">
            <a:avLst/>
          </a:prstGeom>
        </p:spPr>
      </p:pic>
      <p:pic>
        <p:nvPicPr>
          <p:cNvPr id="7" name="Picture 6" descr="sod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19300"/>
            <a:ext cx="2057400" cy="2743200"/>
          </a:xfrm>
          <a:prstGeom prst="rect">
            <a:avLst/>
          </a:prstGeom>
        </p:spPr>
      </p:pic>
      <p:pic>
        <p:nvPicPr>
          <p:cNvPr id="8" name="Picture 7" descr="big-gulp-300x33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71700"/>
            <a:ext cx="1973036" cy="2209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10800000">
            <a:off x="5105400" y="34671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2658836" y="3465512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 descr="sod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19300"/>
            <a:ext cx="2057400" cy="2743200"/>
          </a:xfrm>
          <a:prstGeom prst="rect">
            <a:avLst/>
          </a:prstGeom>
        </p:spPr>
      </p:pic>
      <p:pic>
        <p:nvPicPr>
          <p:cNvPr id="8" name="Picture 7" descr="big-gulp-300x3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71700"/>
            <a:ext cx="1973036" cy="2209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>
            <a:off x="2658836" y="3465512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om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50" y="2171700"/>
            <a:ext cx="2450247" cy="19621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10800000">
            <a:off x="5105400" y="34671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Foster Dulles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9132" y="1666283"/>
            <a:ext cx="4572000" cy="35394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 smtClean="0"/>
              <a:t>“The measure of success is not whether you have a tough problem to deal with, but whether it is the same problem you had last year”</a:t>
            </a:r>
          </a:p>
          <a:p>
            <a:r>
              <a:rPr lang="en-US" sz="2800" i="1" dirty="0" smtClean="0"/>
              <a:t>-John Foster Dulles</a:t>
            </a:r>
            <a:endParaRPr lang="en-US" sz="2800" i="1" dirty="0"/>
          </a:p>
        </p:txBody>
      </p:sp>
      <p:pic>
        <p:nvPicPr>
          <p:cNvPr id="5" name="Picture 4" descr="dul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21" y="1278420"/>
            <a:ext cx="2919605" cy="3085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 descr="sod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019300"/>
            <a:ext cx="2057400" cy="2743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0800000">
            <a:off x="2658836" y="3465512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om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2171700"/>
            <a:ext cx="2450247" cy="19621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10800000">
            <a:off x="5105400" y="34671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oda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2001838"/>
            <a:ext cx="2071792" cy="2760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41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425453"/>
            <a:ext cx="5002398" cy="1224136"/>
          </a:xfrm>
        </p:spPr>
        <p:txBody>
          <a:bodyPr/>
          <a:lstStyle/>
          <a:p>
            <a:r>
              <a:rPr lang="en-US" sz="3200" dirty="0" smtClean="0"/>
              <a:t>Using Access Control Matrix</a:t>
            </a:r>
            <a:endParaRPr lang="en-US" sz="3200" dirty="0"/>
          </a:p>
        </p:txBody>
      </p:sp>
      <p:sp>
        <p:nvSpPr>
          <p:cNvPr id="11" name="textruta 10"/>
          <p:cNvSpPr txBox="1"/>
          <p:nvPr/>
        </p:nvSpPr>
        <p:spPr>
          <a:xfrm>
            <a:off x="5721970" y="1669369"/>
            <a:ext cx="324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Problem description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err="1" smtClean="0">
                <a:solidFill>
                  <a:srgbClr val="FFFFFF"/>
                </a:solidFill>
                <a:latin typeface="Verdana"/>
              </a:rPr>
              <a:t>WebGoat</a:t>
            </a:r>
            <a:r>
              <a:rPr lang="en-US" dirty="0" smtClean="0">
                <a:solidFill>
                  <a:srgbClr val="FFFFFF"/>
                </a:solidFill>
                <a:latin typeface="Verdana"/>
              </a:rPr>
              <a:t> demo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XACML 101</a:t>
            </a:r>
          </a:p>
          <a:p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XACML based solution </a:t>
            </a:r>
            <a:endParaRPr lang="en-US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9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53244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Using an Access Control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16342"/>
            <a:ext cx="6134152" cy="4361439"/>
          </a:xfrm>
          <a:prstGeom prst="rect">
            <a:avLst/>
          </a:prstGeom>
        </p:spPr>
      </p:pic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42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53244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Using an Access Control Matrix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58" y="1057300"/>
            <a:ext cx="7108701" cy="4281036"/>
          </a:xfrm>
          <a:prstGeom prst="rect">
            <a:avLst/>
          </a:prstGeom>
        </p:spPr>
      </p:pic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43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4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53244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Using an Access Control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56" y="985292"/>
            <a:ext cx="7117836" cy="4382040"/>
          </a:xfrm>
          <a:prstGeom prst="rect">
            <a:avLst/>
          </a:prstGeom>
        </p:spPr>
      </p:pic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44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3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Attribute Based Access Control (ABAC)?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mode of externalized authorization</a:t>
            </a:r>
          </a:p>
          <a:p>
            <a:endParaRPr lang="en-US" dirty="0" smtClean="0"/>
          </a:p>
          <a:p>
            <a:r>
              <a:rPr lang="en-US" dirty="0" smtClean="0"/>
              <a:t>Authorization policies/rules are managed in a centralized service (deployment can be centralized/distributed/hybrid)</a:t>
            </a:r>
          </a:p>
          <a:p>
            <a:endParaRPr lang="en-US" dirty="0" smtClean="0"/>
          </a:p>
          <a:p>
            <a:r>
              <a:rPr lang="en-US" dirty="0" smtClean="0"/>
              <a:t>Policies utilize attributes to describe specific access rules, which is why it is called attribute based access </a:t>
            </a:r>
            <a:r>
              <a:rPr lang="en-US" dirty="0" smtClean="0"/>
              <a:t>control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NIST Guide to Attribute Based Access Control (ABAC) Definition and Considerations</a:t>
            </a:r>
          </a:p>
          <a:p>
            <a:pPr lvl="1"/>
            <a:r>
              <a:rPr lang="en-US" dirty="0" err="1"/>
              <a:t>nvlpubs.nist.gov</a:t>
            </a:r>
            <a:r>
              <a:rPr lang="en-US" dirty="0"/>
              <a:t>/</a:t>
            </a:r>
            <a:r>
              <a:rPr lang="en-US" dirty="0" err="1"/>
              <a:t>nistpubs</a:t>
            </a:r>
            <a:r>
              <a:rPr lang="en-US" dirty="0"/>
              <a:t>/</a:t>
            </a:r>
            <a:r>
              <a:rPr lang="en-US" dirty="0" err="1"/>
              <a:t>specialpublications</a:t>
            </a:r>
            <a:r>
              <a:rPr lang="en-US" dirty="0"/>
              <a:t>/NIST.sp.800-162.pdf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45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eXtensible</a:t>
            </a:r>
            <a:r>
              <a:rPr lang="en-US" dirty="0" smtClean="0"/>
              <a:t> </a:t>
            </a:r>
            <a:r>
              <a:rPr lang="en-US" dirty="0"/>
              <a:t>Access Control Markup Language</a:t>
            </a:r>
          </a:p>
          <a:p>
            <a:r>
              <a:rPr lang="en-US" dirty="0"/>
              <a:t>OASIS standard</a:t>
            </a:r>
          </a:p>
          <a:p>
            <a:pPr lvl="1"/>
            <a:r>
              <a:rPr lang="en-US" dirty="0"/>
              <a:t>V 3.0 approved in January 2013</a:t>
            </a:r>
          </a:p>
          <a:p>
            <a:pPr lvl="1"/>
            <a:r>
              <a:rPr lang="en-US" dirty="0"/>
              <a:t>V 1.0 approved in 2003 ( over 10 years ago!)</a:t>
            </a:r>
          </a:p>
          <a:p>
            <a:r>
              <a:rPr lang="en-US" dirty="0"/>
              <a:t>XACML </a:t>
            </a:r>
            <a:r>
              <a:rPr lang="en-US" dirty="0" smtClean="0"/>
              <a:t>core is </a:t>
            </a:r>
            <a:r>
              <a:rPr lang="en-US" dirty="0"/>
              <a:t>expressed as</a:t>
            </a:r>
          </a:p>
          <a:p>
            <a:pPr lvl="1"/>
            <a:r>
              <a:rPr lang="en-US" dirty="0"/>
              <a:t>A specification </a:t>
            </a:r>
            <a:r>
              <a:rPr lang="en-US" dirty="0">
                <a:hlinkClick r:id="rId2"/>
              </a:rPr>
              <a:t>document</a:t>
            </a:r>
            <a:r>
              <a:rPr lang="en-US" dirty="0"/>
              <a:t> and</a:t>
            </a:r>
          </a:p>
          <a:p>
            <a:pPr lvl="1"/>
            <a:r>
              <a:rPr lang="en-US" dirty="0"/>
              <a:t>An XML schema</a:t>
            </a:r>
          </a:p>
          <a:p>
            <a:r>
              <a:rPr lang="sv-SE" dirty="0">
                <a:hlinkClick r:id="rId3"/>
              </a:rPr>
              <a:t>http://www.oasis-open.org/committees/xacml</a:t>
            </a:r>
            <a:r>
              <a:rPr lang="sv-SE" dirty="0" smtClean="0">
                <a:hlinkClick r:id="rId3"/>
              </a:rPr>
              <a:t>/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3153" y="1525591"/>
            <a:ext cx="2976173" cy="3600451"/>
          </a:xfrm>
        </p:spPr>
        <p:txBody>
          <a:bodyPr/>
          <a:lstStyle/>
          <a:p>
            <a:r>
              <a:rPr lang="en-US" dirty="0" smtClean="0"/>
              <a:t>Profiles add functionality</a:t>
            </a:r>
          </a:p>
          <a:p>
            <a:pPr lvl="1"/>
            <a:r>
              <a:rPr lang="en-US" dirty="0" smtClean="0"/>
              <a:t>REST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r>
              <a:rPr lang="en-US" dirty="0" smtClean="0"/>
              <a:t>Export Control</a:t>
            </a:r>
          </a:p>
          <a:p>
            <a:pPr lvl="1"/>
            <a:r>
              <a:rPr lang="en-US" dirty="0" smtClean="0"/>
              <a:t>IP Protection</a:t>
            </a:r>
          </a:p>
          <a:p>
            <a:pPr lvl="1"/>
            <a:r>
              <a:rPr lang="en-US" dirty="0" smtClean="0"/>
              <a:t>Hierarchal Resources</a:t>
            </a:r>
          </a:p>
          <a:p>
            <a:pPr lvl="1"/>
            <a:r>
              <a:rPr lang="en-US" dirty="0" smtClean="0"/>
              <a:t>Etc.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What’s in the XACML standard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81642482"/>
              </p:ext>
            </p:extLst>
          </p:nvPr>
        </p:nvGraphicFramePr>
        <p:xfrm>
          <a:off x="-475104" y="851626"/>
          <a:ext cx="6880780" cy="439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A59E5-EBAE-8C47-A2E1-A2AA9D4AE7B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07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/>
          <a:lstStyle/>
          <a:p>
            <a:r>
              <a:rPr lang="en-US" dirty="0" smtClean="0"/>
              <a:t>XACML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9" descr="C:\Users\Mark\Desktop\AxioIcons\Lev\ComputerUser_blue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3" y="1215369"/>
            <a:ext cx="967423" cy="822193"/>
          </a:xfrm>
          <a:prstGeom prst="rect">
            <a:avLst/>
          </a:prstGeom>
          <a:noFill/>
        </p:spPr>
      </p:pic>
      <p:pic>
        <p:nvPicPr>
          <p:cNvPr id="7" name="Picture 11" descr="C:\Users\Mark\Desktop\AxioIcons\Lev\Documents_blue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213913"/>
            <a:ext cx="990124" cy="823648"/>
          </a:xfrm>
          <a:prstGeom prst="rect">
            <a:avLst/>
          </a:prstGeom>
          <a:noFill/>
        </p:spPr>
      </p:pic>
      <p:pic>
        <p:nvPicPr>
          <p:cNvPr id="8" name="Picture 7" descr="C:\Users\Mark\Desktop\AxioIcons\Lev\PEP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8344" y="1257474"/>
            <a:ext cx="874871" cy="734880"/>
          </a:xfrm>
          <a:prstGeom prst="rect">
            <a:avLst/>
          </a:prstGeom>
          <a:noFill/>
        </p:spPr>
      </p:pic>
      <p:cxnSp>
        <p:nvCxnSpPr>
          <p:cNvPr id="9" name="Rak pil 39"/>
          <p:cNvCxnSpPr>
            <a:stCxn id="6" idx="3"/>
            <a:endCxn id="8" idx="1"/>
          </p:cNvCxnSpPr>
          <p:nvPr/>
        </p:nvCxnSpPr>
        <p:spPr>
          <a:xfrm flipV="1">
            <a:off x="1578983" y="1624916"/>
            <a:ext cx="539358" cy="15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Rak pil 40"/>
          <p:cNvCxnSpPr>
            <a:stCxn id="8" idx="3"/>
            <a:endCxn id="7" idx="1"/>
          </p:cNvCxnSpPr>
          <p:nvPr/>
        </p:nvCxnSpPr>
        <p:spPr>
          <a:xfrm>
            <a:off x="2993212" y="1624914"/>
            <a:ext cx="1002724" cy="82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treckad höger 46"/>
          <p:cNvSpPr/>
          <p:nvPr/>
        </p:nvSpPr>
        <p:spPr>
          <a:xfrm>
            <a:off x="5220072" y="1317482"/>
            <a:ext cx="936104" cy="480053"/>
          </a:xfrm>
          <a:prstGeom prst="stripedRightArrow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sv-S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1560" y="4067953"/>
            <a:ext cx="8381782" cy="1012048"/>
            <a:chOff x="611560" y="4881543"/>
            <a:chExt cx="8381782" cy="1214457"/>
          </a:xfrm>
        </p:grpSpPr>
        <p:pic>
          <p:nvPicPr>
            <p:cNvPr id="13" name="Picture 10" descr="C:\Users\Mark\Desktop\AxioIcons\Lev\ComputerUser_grey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5109369"/>
              <a:ext cx="967423" cy="986631"/>
            </a:xfrm>
            <a:prstGeom prst="rect">
              <a:avLst/>
            </a:prstGeom>
            <a:noFill/>
          </p:spPr>
        </p:pic>
        <p:pic>
          <p:nvPicPr>
            <p:cNvPr id="14" name="Picture 5" descr="C:\Users\Mark\Desktop\AxioIcons\Lev\PAP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18341" y="5161756"/>
              <a:ext cx="874871" cy="881856"/>
            </a:xfrm>
            <a:prstGeom prst="rect">
              <a:avLst/>
            </a:prstGeom>
            <a:noFill/>
          </p:spPr>
        </p:pic>
        <p:cxnSp>
          <p:nvCxnSpPr>
            <p:cNvPr id="15" name="Vinklad  44"/>
            <p:cNvCxnSpPr/>
            <p:nvPr/>
          </p:nvCxnSpPr>
          <p:spPr>
            <a:xfrm flipV="1">
              <a:off x="1578983" y="5602684"/>
              <a:ext cx="53935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Figur 45"/>
            <p:cNvCxnSpPr>
              <a:stCxn id="14" idx="3"/>
              <a:endCxn id="22" idx="2"/>
            </p:cNvCxnSpPr>
            <p:nvPr/>
          </p:nvCxnSpPr>
          <p:spPr>
            <a:xfrm flipV="1">
              <a:off x="2993212" y="4881543"/>
              <a:ext cx="744160" cy="72114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lg" len="lg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treckad höger 49"/>
            <p:cNvSpPr/>
            <p:nvPr/>
          </p:nvSpPr>
          <p:spPr>
            <a:xfrm>
              <a:off x="5148064" y="5325393"/>
              <a:ext cx="936104" cy="576064"/>
            </a:xfrm>
            <a:prstGeom prst="stripedRightArrow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5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sv-S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Rectangle 39"/>
            <p:cNvSpPr/>
            <p:nvPr/>
          </p:nvSpPr>
          <p:spPr>
            <a:xfrm>
              <a:off x="6137272" y="5177693"/>
              <a:ext cx="2856070" cy="77559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smtClean="0">
                  <a:solidFill>
                    <a:srgbClr val="0083A8"/>
                  </a:solidFill>
                  <a:latin typeface="Arial"/>
                </a:rPr>
                <a:t>Manage</a:t>
              </a:r>
            </a:p>
            <a:p>
              <a:r>
                <a:rPr lang="en-US" sz="1600" b="1" dirty="0" smtClean="0">
                  <a:solidFill>
                    <a:srgbClr val="4D4D4D">
                      <a:lumMod val="50000"/>
                      <a:lumOff val="50000"/>
                    </a:srgbClr>
                  </a:solidFill>
                  <a:latin typeface="Arial"/>
                </a:rPr>
                <a:t>Policy Administration Point</a:t>
              </a:r>
              <a:endParaRPr lang="en-US" sz="1600" b="1" dirty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18343" y="1992354"/>
            <a:ext cx="6563317" cy="2075598"/>
            <a:chOff x="2118341" y="2390825"/>
            <a:chExt cx="6563317" cy="2490718"/>
          </a:xfrm>
        </p:grpSpPr>
        <p:pic>
          <p:nvPicPr>
            <p:cNvPr id="20" name="Picture 6" descr="C:\Users\Mark\Desktop\AxioIcons\Lev\PDP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18341" y="2805113"/>
              <a:ext cx="874871" cy="874871"/>
            </a:xfrm>
            <a:prstGeom prst="rect">
              <a:avLst/>
            </a:prstGeom>
            <a:noFill/>
          </p:spPr>
        </p:pic>
        <p:pic>
          <p:nvPicPr>
            <p:cNvPr id="21" name="Picture 8" descr="C:\Users\Mark\Desktop\AxioIcons\Lev\PIP.wm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19872" y="3525193"/>
              <a:ext cx="636270" cy="636270"/>
            </a:xfrm>
            <a:prstGeom prst="rect">
              <a:avLst/>
            </a:prstGeom>
            <a:noFill/>
          </p:spPr>
        </p:pic>
        <p:pic>
          <p:nvPicPr>
            <p:cNvPr id="22" name="Picture 9" descr="C:\Users\Mark\Desktop\AxioIcons\Lev\PRP.wm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419872" y="4245273"/>
              <a:ext cx="635000" cy="636270"/>
            </a:xfrm>
            <a:prstGeom prst="rect">
              <a:avLst/>
            </a:prstGeom>
            <a:noFill/>
          </p:spPr>
        </p:pic>
        <p:cxnSp>
          <p:nvCxnSpPr>
            <p:cNvPr id="23" name="Rak pil 41"/>
            <p:cNvCxnSpPr/>
            <p:nvPr/>
          </p:nvCxnSpPr>
          <p:spPr>
            <a:xfrm>
              <a:off x="2555776" y="2390825"/>
              <a:ext cx="0" cy="41428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Figur 42"/>
            <p:cNvCxnSpPr/>
            <p:nvPr/>
          </p:nvCxnSpPr>
          <p:spPr>
            <a:xfrm rot="16200000" flipH="1">
              <a:off x="2884482" y="3411148"/>
              <a:ext cx="150699" cy="8155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lg" len="lg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Figur 43"/>
            <p:cNvCxnSpPr>
              <a:endCxn id="22" idx="1"/>
            </p:cNvCxnSpPr>
            <p:nvPr/>
          </p:nvCxnSpPr>
          <p:spPr>
            <a:xfrm rot="16200000" flipH="1">
              <a:off x="2576047" y="3719583"/>
              <a:ext cx="819858" cy="8677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lg" len="lg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treckad höger 47"/>
            <p:cNvSpPr/>
            <p:nvPr/>
          </p:nvSpPr>
          <p:spPr>
            <a:xfrm>
              <a:off x="5148064" y="2949129"/>
              <a:ext cx="936104" cy="576064"/>
            </a:xfrm>
            <a:prstGeom prst="stripedRightArrow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sv-S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Streckad höger 48"/>
            <p:cNvSpPr/>
            <p:nvPr/>
          </p:nvSpPr>
          <p:spPr>
            <a:xfrm>
              <a:off x="5148064" y="4029249"/>
              <a:ext cx="936104" cy="576064"/>
            </a:xfrm>
            <a:prstGeom prst="stripedRightArrow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5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sv-S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Rectangle 38"/>
            <p:cNvSpPr/>
            <p:nvPr/>
          </p:nvSpPr>
          <p:spPr>
            <a:xfrm>
              <a:off x="6137272" y="2879454"/>
              <a:ext cx="2271175" cy="77559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smtClean="0">
                  <a:solidFill>
                    <a:srgbClr val="647D40"/>
                  </a:solidFill>
                  <a:latin typeface="Arial"/>
                </a:rPr>
                <a:t>Decide</a:t>
              </a:r>
            </a:p>
            <a:p>
              <a:r>
                <a:rPr lang="en-US" sz="1600" b="1" dirty="0" smtClean="0">
                  <a:solidFill>
                    <a:srgbClr val="4D4D4D">
                      <a:lumMod val="50000"/>
                      <a:lumOff val="50000"/>
                    </a:srgbClr>
                  </a:solidFill>
                  <a:latin typeface="Arial"/>
                </a:rPr>
                <a:t>Policy Decision Point</a:t>
              </a:r>
              <a:endParaRPr lang="en-US" sz="1600" b="1" dirty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  <p:sp>
          <p:nvSpPr>
            <p:cNvPr id="29" name="Rectangle 41"/>
            <p:cNvSpPr/>
            <p:nvPr/>
          </p:nvSpPr>
          <p:spPr>
            <a:xfrm>
              <a:off x="6137272" y="3780731"/>
              <a:ext cx="2544386" cy="1071063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defPPr>
                <a:defRPr lang="sv-S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smtClean="0">
                  <a:solidFill>
                    <a:srgbClr val="4D4D4D"/>
                  </a:solidFill>
                  <a:latin typeface="Arial"/>
                </a:rPr>
                <a:t>Support</a:t>
              </a:r>
              <a:endParaRPr lang="en-US" sz="1600" b="1" dirty="0" smtClean="0">
                <a:solidFill>
                  <a:srgbClr val="4D4D4D"/>
                </a:solidFill>
                <a:latin typeface="Arial"/>
              </a:endParaRPr>
            </a:p>
            <a:p>
              <a:r>
                <a:rPr lang="en-US" sz="1600" b="1" dirty="0" smtClean="0">
                  <a:solidFill>
                    <a:srgbClr val="4D4D4D">
                      <a:lumMod val="50000"/>
                      <a:lumOff val="50000"/>
                    </a:srgbClr>
                  </a:solidFill>
                  <a:latin typeface="Arial"/>
                </a:rPr>
                <a:t>Policy Information Point</a:t>
              </a:r>
            </a:p>
            <a:p>
              <a:r>
                <a:rPr lang="en-US" sz="1600" b="1" dirty="0" smtClean="0">
                  <a:solidFill>
                    <a:srgbClr val="4D4D4D">
                      <a:lumMod val="50000"/>
                      <a:lumOff val="50000"/>
                    </a:srgbClr>
                  </a:solidFill>
                  <a:latin typeface="Arial"/>
                </a:rPr>
                <a:t>Policy Retrieval Point</a:t>
              </a:r>
              <a:endParaRPr lang="en-US" sz="1600" b="1" dirty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endParaRPr>
            </a:p>
          </p:txBody>
        </p:sp>
      </p:grpSp>
      <p:sp>
        <p:nvSpPr>
          <p:cNvPr id="30" name="Rectangle 66"/>
          <p:cNvSpPr/>
          <p:nvPr/>
        </p:nvSpPr>
        <p:spPr>
          <a:xfrm>
            <a:off x="6137272" y="1260012"/>
            <a:ext cx="2670122" cy="6463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CC7A17"/>
                </a:solidFill>
                <a:latin typeface="Arial"/>
              </a:rPr>
              <a:t>Enforce</a:t>
            </a:r>
          </a:p>
          <a:p>
            <a:r>
              <a:rPr lang="en-US" sz="1600" b="1" dirty="0" smtClean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rPr>
              <a:t>Policy Enforcement Point</a:t>
            </a:r>
            <a:endParaRPr lang="en-US" sz="1600" b="1" dirty="0">
              <a:solidFill>
                <a:srgbClr val="4D4D4D">
                  <a:lumMod val="50000"/>
                  <a:lumOff val="50000"/>
                </a:srgbClr>
              </a:solidFill>
              <a:latin typeface="Arial"/>
            </a:endParaRPr>
          </a:p>
        </p:txBody>
      </p:sp>
      <p:cxnSp>
        <p:nvCxnSpPr>
          <p:cNvPr id="31" name="Rak pil 41"/>
          <p:cNvCxnSpPr/>
          <p:nvPr/>
        </p:nvCxnSpPr>
        <p:spPr>
          <a:xfrm>
            <a:off x="2765793" y="1992354"/>
            <a:ext cx="0" cy="345240"/>
          </a:xfrm>
          <a:prstGeom prst="straightConnector1">
            <a:avLst/>
          </a:prstGeom>
          <a:ln>
            <a:prstDash val="dash"/>
            <a:headEnd type="triangle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5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/>
          <a:lstStyle/>
          <a:p>
            <a:r>
              <a:rPr lang="en-US" dirty="0" smtClean="0"/>
              <a:t>XACML 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9" descr="C:\Users\Mark\Desktop\AxioIcons\Lev\ComputerUser_blue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3" y="1525618"/>
            <a:ext cx="967423" cy="822193"/>
          </a:xfrm>
          <a:prstGeom prst="rect">
            <a:avLst/>
          </a:prstGeom>
          <a:noFill/>
        </p:spPr>
      </p:pic>
      <p:pic>
        <p:nvPicPr>
          <p:cNvPr id="8" name="Picture 11" descr="C:\Users\Mark\Desktop\AxioIcons\Lev\Documents_blue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524161"/>
            <a:ext cx="990124" cy="823648"/>
          </a:xfrm>
          <a:prstGeom prst="rect">
            <a:avLst/>
          </a:prstGeom>
          <a:noFill/>
        </p:spPr>
      </p:pic>
      <p:pic>
        <p:nvPicPr>
          <p:cNvPr id="9" name="Picture 10" descr="C:\Users\Mark\Desktop\AxioIcons\Lev\ComputerUser_grey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3" y="4568057"/>
            <a:ext cx="967423" cy="822193"/>
          </a:xfrm>
          <a:prstGeom prst="rect">
            <a:avLst/>
          </a:prstGeom>
          <a:noFill/>
        </p:spPr>
      </p:pic>
      <p:pic>
        <p:nvPicPr>
          <p:cNvPr id="10" name="Picture 5" descr="C:\Users\Mark\Desktop\AxioIcons\Lev\PAP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18344" y="4611711"/>
            <a:ext cx="874871" cy="734880"/>
          </a:xfrm>
          <a:prstGeom prst="rect">
            <a:avLst/>
          </a:prstGeom>
          <a:noFill/>
        </p:spPr>
      </p:pic>
      <p:pic>
        <p:nvPicPr>
          <p:cNvPr id="11" name="Picture 6" descr="C:\Users\Mark\Desktop\AxioIcons\Lev\PDP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18344" y="2647844"/>
            <a:ext cx="874871" cy="729059"/>
          </a:xfrm>
          <a:prstGeom prst="rect">
            <a:avLst/>
          </a:prstGeom>
          <a:noFill/>
        </p:spPr>
      </p:pic>
      <p:pic>
        <p:nvPicPr>
          <p:cNvPr id="12" name="Picture 7" descr="C:\Users\Mark\Desktop\AxioIcons\Lev\PEP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18344" y="1567722"/>
            <a:ext cx="874871" cy="734880"/>
          </a:xfrm>
          <a:prstGeom prst="rect">
            <a:avLst/>
          </a:prstGeom>
          <a:noFill/>
        </p:spPr>
      </p:pic>
      <p:pic>
        <p:nvPicPr>
          <p:cNvPr id="13" name="Picture 8" descr="C:\Users\Mark\Desktop\AxioIcons\Lev\PIP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19872" y="3247909"/>
            <a:ext cx="636270" cy="530225"/>
          </a:xfrm>
          <a:prstGeom prst="rect">
            <a:avLst/>
          </a:prstGeom>
          <a:noFill/>
        </p:spPr>
      </p:pic>
      <p:pic>
        <p:nvPicPr>
          <p:cNvPr id="14" name="Picture 9" descr="C:\Users\Mark\Desktop\AxioIcons\Lev\PRP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19872" y="3847977"/>
            <a:ext cx="635000" cy="530225"/>
          </a:xfrm>
          <a:prstGeom prst="rect">
            <a:avLst/>
          </a:prstGeom>
          <a:noFill/>
        </p:spPr>
      </p:pic>
      <p:cxnSp>
        <p:nvCxnSpPr>
          <p:cNvPr id="15" name="Rak pil 39"/>
          <p:cNvCxnSpPr>
            <a:stCxn id="7" idx="3"/>
            <a:endCxn id="12" idx="1"/>
          </p:cNvCxnSpPr>
          <p:nvPr/>
        </p:nvCxnSpPr>
        <p:spPr>
          <a:xfrm flipV="1">
            <a:off x="1578983" y="1935164"/>
            <a:ext cx="539358" cy="15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Rak pil 40"/>
          <p:cNvCxnSpPr>
            <a:stCxn id="12" idx="3"/>
            <a:endCxn id="8" idx="1"/>
          </p:cNvCxnSpPr>
          <p:nvPr/>
        </p:nvCxnSpPr>
        <p:spPr>
          <a:xfrm>
            <a:off x="2993212" y="1935163"/>
            <a:ext cx="1002724" cy="82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Rak pil 41"/>
          <p:cNvCxnSpPr/>
          <p:nvPr/>
        </p:nvCxnSpPr>
        <p:spPr>
          <a:xfrm>
            <a:off x="2555776" y="2302602"/>
            <a:ext cx="0" cy="34524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Figur 42"/>
          <p:cNvCxnSpPr/>
          <p:nvPr/>
        </p:nvCxnSpPr>
        <p:spPr>
          <a:xfrm rot="16200000" flipH="1">
            <a:off x="2897042" y="3084914"/>
            <a:ext cx="125583" cy="815501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Figur 43"/>
          <p:cNvCxnSpPr>
            <a:endCxn id="14" idx="1"/>
          </p:cNvCxnSpPr>
          <p:nvPr/>
        </p:nvCxnSpPr>
        <p:spPr>
          <a:xfrm rot="16200000" flipH="1">
            <a:off x="2644370" y="3337586"/>
            <a:ext cx="683215" cy="867791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Vinklad  44"/>
          <p:cNvCxnSpPr/>
          <p:nvPr/>
        </p:nvCxnSpPr>
        <p:spPr>
          <a:xfrm flipV="1">
            <a:off x="1578983" y="4979153"/>
            <a:ext cx="539358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Figur 45"/>
          <p:cNvCxnSpPr>
            <a:stCxn id="10" idx="3"/>
            <a:endCxn id="14" idx="2"/>
          </p:cNvCxnSpPr>
          <p:nvPr/>
        </p:nvCxnSpPr>
        <p:spPr>
          <a:xfrm flipV="1">
            <a:off x="2993212" y="4378202"/>
            <a:ext cx="744160" cy="600951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Streckad höger 46"/>
          <p:cNvSpPr/>
          <p:nvPr/>
        </p:nvSpPr>
        <p:spPr>
          <a:xfrm>
            <a:off x="5220072" y="1627729"/>
            <a:ext cx="936104" cy="480053"/>
          </a:xfrm>
          <a:prstGeom prst="stripedRightArrow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sv-S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Streckad höger 47"/>
          <p:cNvSpPr/>
          <p:nvPr/>
        </p:nvSpPr>
        <p:spPr>
          <a:xfrm>
            <a:off x="5148064" y="2767857"/>
            <a:ext cx="936104" cy="480053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5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sv-S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Streckad höger 48"/>
          <p:cNvSpPr/>
          <p:nvPr/>
        </p:nvSpPr>
        <p:spPr>
          <a:xfrm>
            <a:off x="5148064" y="3667957"/>
            <a:ext cx="936104" cy="480053"/>
          </a:xfrm>
          <a:prstGeom prst="striped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5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sv-S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Streckad höger 49"/>
          <p:cNvSpPr/>
          <p:nvPr/>
        </p:nvSpPr>
        <p:spPr>
          <a:xfrm>
            <a:off x="5148064" y="4748077"/>
            <a:ext cx="936104" cy="480053"/>
          </a:xfrm>
          <a:prstGeom prst="striped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5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sv-S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Rectangle 38"/>
          <p:cNvSpPr/>
          <p:nvPr/>
        </p:nvSpPr>
        <p:spPr>
          <a:xfrm>
            <a:off x="6137275" y="2709795"/>
            <a:ext cx="2271175" cy="6463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647D40"/>
                </a:solidFill>
                <a:latin typeface="Arial"/>
              </a:rPr>
              <a:t>Decide</a:t>
            </a:r>
          </a:p>
          <a:p>
            <a:r>
              <a:rPr lang="en-US" sz="1600" b="1" dirty="0" smtClean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rPr>
              <a:t>Policy Decision Point</a:t>
            </a:r>
            <a:endParaRPr lang="en-US" sz="1600" b="1" dirty="0">
              <a:solidFill>
                <a:srgbClr val="4D4D4D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7" name="Rectangle 39"/>
          <p:cNvSpPr/>
          <p:nvPr/>
        </p:nvSpPr>
        <p:spPr>
          <a:xfrm>
            <a:off x="6137272" y="4624994"/>
            <a:ext cx="2856070" cy="6463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83A8"/>
                </a:solidFill>
                <a:latin typeface="Arial"/>
              </a:rPr>
              <a:t>Manage</a:t>
            </a:r>
          </a:p>
          <a:p>
            <a:r>
              <a:rPr lang="en-US" sz="1600" b="1" dirty="0" smtClean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rPr>
              <a:t>Policy Administration Point</a:t>
            </a:r>
            <a:endParaRPr lang="en-US" sz="1600" b="1" dirty="0">
              <a:solidFill>
                <a:srgbClr val="4D4D4D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8" name="Rectangle 41"/>
          <p:cNvSpPr/>
          <p:nvPr/>
        </p:nvSpPr>
        <p:spPr>
          <a:xfrm>
            <a:off x="6137273" y="3460859"/>
            <a:ext cx="2544386" cy="892552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D4D4D"/>
                </a:solidFill>
                <a:latin typeface="Arial"/>
              </a:rPr>
              <a:t>Support</a:t>
            </a:r>
            <a:endParaRPr lang="en-US" sz="1600" b="1" dirty="0" smtClean="0">
              <a:solidFill>
                <a:srgbClr val="4D4D4D"/>
              </a:solidFill>
              <a:latin typeface="Arial"/>
            </a:endParaRPr>
          </a:p>
          <a:p>
            <a:r>
              <a:rPr lang="en-US" sz="1600" b="1" dirty="0" smtClean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rPr>
              <a:t>Policy Information Point</a:t>
            </a:r>
          </a:p>
          <a:p>
            <a:r>
              <a:rPr lang="en-US" sz="1600" b="1" dirty="0" smtClean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rPr>
              <a:t>Policy Retrieval Point</a:t>
            </a:r>
            <a:endParaRPr lang="en-US" sz="1600" b="1" dirty="0">
              <a:solidFill>
                <a:srgbClr val="4D4D4D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9" name="Rectangle 66"/>
          <p:cNvSpPr/>
          <p:nvPr/>
        </p:nvSpPr>
        <p:spPr>
          <a:xfrm>
            <a:off x="6137272" y="1570260"/>
            <a:ext cx="2670122" cy="64633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CC7A17"/>
                </a:solidFill>
                <a:latin typeface="Arial"/>
              </a:rPr>
              <a:t>Enforce</a:t>
            </a:r>
          </a:p>
          <a:p>
            <a:r>
              <a:rPr lang="en-US" sz="1600" b="1" dirty="0" smtClean="0">
                <a:solidFill>
                  <a:srgbClr val="4D4D4D">
                    <a:lumMod val="50000"/>
                    <a:lumOff val="50000"/>
                  </a:srgbClr>
                </a:solidFill>
                <a:latin typeface="Arial"/>
              </a:rPr>
              <a:t>Policy Enforcement Point</a:t>
            </a:r>
            <a:endParaRPr lang="en-US" sz="1600" b="1" dirty="0">
              <a:solidFill>
                <a:srgbClr val="4D4D4D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30" name="Rounded Rectangular Callout 29"/>
          <p:cNvSpPr/>
          <p:nvPr/>
        </p:nvSpPr>
        <p:spPr>
          <a:xfrm>
            <a:off x="1287413" y="913285"/>
            <a:ext cx="1506781" cy="600067"/>
          </a:xfrm>
          <a:prstGeom prst="wedgeRoundRectCallout">
            <a:avLst>
              <a:gd name="adj1" fmla="val -17315"/>
              <a:gd name="adj2" fmla="val 99308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>
                <a:solidFill>
                  <a:srgbClr val="FFFFFF"/>
                </a:solidFill>
                <a:latin typeface="Arial"/>
              </a:rPr>
              <a:t>Access Document #123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2957816" y="913285"/>
            <a:ext cx="1506781" cy="600067"/>
          </a:xfrm>
          <a:prstGeom prst="wedgeRoundRectCallout">
            <a:avLst>
              <a:gd name="adj1" fmla="val -17315"/>
              <a:gd name="adj2" fmla="val 99308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>
                <a:solidFill>
                  <a:srgbClr val="FFFFFF"/>
                </a:solidFill>
                <a:latin typeface="Arial"/>
              </a:rPr>
              <a:t>Access Document #123</a:t>
            </a:r>
          </a:p>
        </p:txBody>
      </p:sp>
      <p:cxnSp>
        <p:nvCxnSpPr>
          <p:cNvPr id="32" name="Rak pil 41"/>
          <p:cNvCxnSpPr/>
          <p:nvPr/>
        </p:nvCxnSpPr>
        <p:spPr>
          <a:xfrm>
            <a:off x="2765793" y="2302602"/>
            <a:ext cx="0" cy="345240"/>
          </a:xfrm>
          <a:prstGeom prst="straightConnector1">
            <a:avLst/>
          </a:prstGeom>
          <a:ln>
            <a:prstDash val="dash"/>
            <a:headEnd type="triangle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ounded Rectangular Callout 32"/>
          <p:cNvSpPr/>
          <p:nvPr/>
        </p:nvSpPr>
        <p:spPr>
          <a:xfrm>
            <a:off x="534022" y="2405748"/>
            <a:ext cx="1523381" cy="635000"/>
          </a:xfrm>
          <a:prstGeom prst="wedgeRoundRectCallout">
            <a:avLst>
              <a:gd name="adj1" fmla="val 75912"/>
              <a:gd name="adj2" fmla="val -51603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srgbClr val="FFFFFF"/>
                </a:solidFill>
                <a:latin typeface="Arial"/>
              </a:rPr>
              <a:t>Can Alice access Document #123?</a:t>
            </a:r>
          </a:p>
        </p:txBody>
      </p:sp>
      <p:sp>
        <p:nvSpPr>
          <p:cNvPr id="34" name="Rounded Rectangular Callout 33"/>
          <p:cNvSpPr/>
          <p:nvPr/>
        </p:nvSpPr>
        <p:spPr>
          <a:xfrm>
            <a:off x="3124203" y="2405748"/>
            <a:ext cx="1506781" cy="600067"/>
          </a:xfrm>
          <a:prstGeom prst="wedgeRoundRectCallout">
            <a:avLst>
              <a:gd name="adj1" fmla="val -67447"/>
              <a:gd name="adj2" fmla="val -38720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>
                <a:solidFill>
                  <a:srgbClr val="FFFFFF"/>
                </a:solidFill>
                <a:latin typeface="Arial"/>
              </a:rPr>
              <a:t>Yes, Permit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534022" y="3813056"/>
            <a:ext cx="1506781" cy="600067"/>
          </a:xfrm>
          <a:prstGeom prst="wedgeRoundRectCallout">
            <a:avLst>
              <a:gd name="adj1" fmla="val 80310"/>
              <a:gd name="adj2" fmla="val -22157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>
                <a:solidFill>
                  <a:srgbClr val="FFFFFF"/>
                </a:solidFill>
                <a:latin typeface="Arial"/>
              </a:rPr>
              <a:t>Load XACML policies</a:t>
            </a:r>
          </a:p>
        </p:txBody>
      </p:sp>
      <p:sp>
        <p:nvSpPr>
          <p:cNvPr id="36" name="Rounded Rectangular Callout 35"/>
          <p:cNvSpPr/>
          <p:nvPr/>
        </p:nvSpPr>
        <p:spPr>
          <a:xfrm>
            <a:off x="534022" y="3081845"/>
            <a:ext cx="1506781" cy="696057"/>
          </a:xfrm>
          <a:prstGeom prst="wedgeRoundRectCallout">
            <a:avLst>
              <a:gd name="adj1" fmla="val 104056"/>
              <a:gd name="adj2" fmla="val 27533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srgbClr val="FFFFFF"/>
                </a:solidFill>
                <a:latin typeface="Arial"/>
              </a:rPr>
              <a:t>Retrieve user role, clearance and document classification</a:t>
            </a:r>
          </a:p>
        </p:txBody>
      </p:sp>
      <p:sp>
        <p:nvSpPr>
          <p:cNvPr id="3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9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Groundhog day</a:t>
            </a:r>
            <a:endParaRPr lang="en-US" dirty="0"/>
          </a:p>
        </p:txBody>
      </p:sp>
      <p:pic>
        <p:nvPicPr>
          <p:cNvPr id="3" name="Picture 2" descr="groundh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48" y="1020294"/>
            <a:ext cx="3138251" cy="3736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4860" y="1857952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 smtClean="0"/>
              <a:t>“Why doesn’t the OWASP Top 10 ever change?”</a:t>
            </a:r>
          </a:p>
          <a:p>
            <a:r>
              <a:rPr lang="en-US" sz="2400" i="1" dirty="0" smtClean="0"/>
              <a:t>-Chris Hoff (@Beaker)</a:t>
            </a:r>
            <a:endParaRPr lang="en-US" sz="24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ABAC enables the Any-Depth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1017" y="1525995"/>
            <a:ext cx="4881966" cy="359963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FFFF">
                    <a:lumMod val="75000"/>
                  </a:srgbClr>
                </a:solidFill>
              </a:rPr>
              <a:t>© 2014  Axiomatics AB</a:t>
            </a:r>
            <a:endParaRPr lang="sv-SE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50</a:t>
            </a:fld>
            <a:endParaRPr lang="sv-SE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3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/>
          <a:lstStyle/>
          <a:p>
            <a:r>
              <a:rPr lang="en-US" dirty="0" smtClean="0"/>
              <a:t>XACML Standard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77C83-EE2C-7849-8C64-B6198F946FEB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25697090"/>
              </p:ext>
            </p:extLst>
          </p:nvPr>
        </p:nvGraphicFramePr>
        <p:xfrm>
          <a:off x="533400" y="825500"/>
          <a:ext cx="8077200" cy="448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1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How does it work?</a:t>
            </a:r>
            <a:endParaRPr lang="en-US" dirty="0"/>
          </a:p>
        </p:txBody>
      </p:sp>
      <p:graphicFrame>
        <p:nvGraphicFramePr>
          <p:cNvPr id="9" name="Platshållare för innehåll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136431"/>
              </p:ext>
            </p:extLst>
          </p:nvPr>
        </p:nvGraphicFramePr>
        <p:xfrm>
          <a:off x="304800" y="1415241"/>
          <a:ext cx="8610600" cy="23070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22661"/>
                <a:gridCol w="129939"/>
                <a:gridCol w="1925368"/>
                <a:gridCol w="2055307"/>
                <a:gridCol w="2877325"/>
              </a:tblGrid>
              <a:tr h="381000">
                <a:tc gridSpan="2"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Subject</a:t>
                      </a:r>
                      <a:endParaRPr lang="en-US" sz="13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 hMerge="1"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endParaRPr lang="en-US" sz="1600" noProof="0" dirty="0"/>
                    </a:p>
                  </a:txBody>
                  <a:tcPr marL="89515" marR="89515" marT="79668" marB="79668"/>
                </a:tc>
                <a:tc>
                  <a:txBody>
                    <a:bodyPr/>
                    <a:lstStyle/>
                    <a:p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Action</a:t>
                      </a:r>
                      <a:endParaRPr lang="en-US" sz="13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smtClean="0">
                          <a:latin typeface="Arial" pitchFamily="34" charset="0"/>
                          <a:cs typeface="Arial" pitchFamily="34" charset="0"/>
                        </a:rPr>
                        <a:t>Resource</a:t>
                      </a:r>
                      <a:endParaRPr lang="en-US" sz="1300" noProof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smtClean="0">
                          <a:latin typeface="Arial" pitchFamily="34" charset="0"/>
                          <a:cs typeface="Arial" pitchFamily="34" charset="0"/>
                        </a:rPr>
                        <a:t>Environment</a:t>
                      </a:r>
                      <a:endParaRPr lang="en-US" sz="1300" noProof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</a:tr>
              <a:tr h="571500">
                <a:tc gridSpan="2"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smtClean="0">
                          <a:latin typeface="Arial" pitchFamily="34" charset="0"/>
                          <a:cs typeface="Arial" pitchFamily="34" charset="0"/>
                        </a:rPr>
                        <a:t>A user …</a:t>
                      </a:r>
                      <a:endParaRPr lang="en-US" sz="1300" noProof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 hMerge="1"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endParaRPr lang="en-US" sz="1600" noProof="0"/>
                    </a:p>
                  </a:txBody>
                  <a:tcPr marL="89515" marR="89515" marT="79668" marB="79668"/>
                </a:tc>
                <a:tc>
                  <a:txBody>
                    <a:bodyPr/>
                    <a:lstStyle/>
                    <a:p>
                      <a:r>
                        <a:rPr lang="en-US" sz="1300" noProof="0" smtClean="0">
                          <a:latin typeface="Arial" pitchFamily="34" charset="0"/>
                          <a:cs typeface="Arial" pitchFamily="34" charset="0"/>
                        </a:rPr>
                        <a:t>… wants to do something …</a:t>
                      </a:r>
                      <a:endParaRPr lang="en-US" sz="1300" noProof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smtClean="0">
                          <a:latin typeface="Arial" pitchFamily="34" charset="0"/>
                          <a:cs typeface="Arial" pitchFamily="34" charset="0"/>
                        </a:rPr>
                        <a:t>… with an information asset</a:t>
                      </a:r>
                      <a:r>
                        <a:rPr lang="en-US" sz="1300" baseline="0" noProof="0" smtClean="0">
                          <a:latin typeface="Arial" pitchFamily="34" charset="0"/>
                          <a:cs typeface="Arial" pitchFamily="34" charset="0"/>
                        </a:rPr>
                        <a:t> …</a:t>
                      </a:r>
                      <a:endParaRPr lang="en-US" sz="1300" noProof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smtClean="0">
                          <a:latin typeface="Arial" pitchFamily="34" charset="0"/>
                          <a:cs typeface="Arial" pitchFamily="34" charset="0"/>
                        </a:rPr>
                        <a:t>… in</a:t>
                      </a:r>
                      <a:r>
                        <a:rPr lang="en-US" sz="1300" baseline="0" noProof="0" smtClean="0">
                          <a:latin typeface="Arial" pitchFamily="34" charset="0"/>
                          <a:cs typeface="Arial" pitchFamily="34" charset="0"/>
                        </a:rPr>
                        <a:t> a given context</a:t>
                      </a:r>
                      <a:endParaRPr lang="en-US" sz="1300" noProof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</a:tr>
              <a:tr h="408921">
                <a:tc gridSpan="5"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b="1" noProof="0" dirty="0" smtClean="0">
                          <a:latin typeface="Arial" pitchFamily="34" charset="0"/>
                          <a:cs typeface="Arial" pitchFamily="34" charset="0"/>
                        </a:rPr>
                        <a:t>Example:</a:t>
                      </a:r>
                      <a:endParaRPr lang="en-US" sz="1300" b="1" i="1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 hMerge="1">
                  <a:txBody>
                    <a:bodyPr/>
                    <a:lstStyle/>
                    <a:p>
                      <a:endParaRPr lang="en-US" sz="800" noProof="0" dirty="0"/>
                    </a:p>
                  </a:txBody>
                  <a:tcPr marL="51371" marR="51371"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800" noProof="0" dirty="0"/>
                    </a:p>
                  </a:txBody>
                  <a:tcPr marL="51371" marR="51371"/>
                </a:tc>
                <a:tc hMerge="1">
                  <a:txBody>
                    <a:bodyPr/>
                    <a:lstStyle/>
                    <a:p>
                      <a:endParaRPr lang="en-US" sz="800" noProof="0" dirty="0"/>
                    </a:p>
                  </a:txBody>
                  <a:tcPr marL="51371" marR="51371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5580"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An </a:t>
                      </a:r>
                      <a:r>
                        <a:rPr lang="en-US" sz="130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analyst</a:t>
                      </a:r>
                      <a:r>
                        <a:rPr lang="en-US" sz="1300" baseline="0" noProof="0" dirty="0" smtClean="0"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3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 gridSpan="2"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…wants to </a:t>
                      </a:r>
                      <a:b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30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view</a:t>
                      </a:r>
                      <a:r>
                        <a:rPr lang="en-US" sz="1300" baseline="0" noProof="0" dirty="0" smtClean="0">
                          <a:latin typeface="Arial" pitchFamily="34" charset="0"/>
                          <a:cs typeface="Arial" pitchFamily="34" charset="0"/>
                        </a:rPr>
                        <a:t> …</a:t>
                      </a:r>
                      <a:endParaRPr lang="en-US" sz="13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… </a:t>
                      </a:r>
                      <a:r>
                        <a:rPr lang="en-US" sz="130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market</a:t>
                      </a:r>
                      <a:r>
                        <a:rPr lang="en-US" sz="1300" baseline="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 data</a:t>
                      </a:r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 related</a:t>
                      </a:r>
                      <a:r>
                        <a:rPr lang="en-US" sz="1300" baseline="0" noProof="0" dirty="0" smtClean="0">
                          <a:latin typeface="Arial" pitchFamily="34" charset="0"/>
                          <a:cs typeface="Arial" pitchFamily="34" charset="0"/>
                        </a:rPr>
                        <a:t> to a new </a:t>
                      </a:r>
                      <a:r>
                        <a:rPr lang="en-US" sz="1300" kern="120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ea typeface="ヒラギノ角ゴ Pro W3"/>
                          <a:cs typeface="Arial" pitchFamily="34" charset="0"/>
                        </a:rPr>
                        <a:t>share issue </a:t>
                      </a:r>
                      <a:r>
                        <a:rPr lang="en-US" sz="1300" baseline="0" noProof="0" dirty="0" smtClean="0"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3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  <a:tc>
                  <a:txBody>
                    <a:bodyPr/>
                    <a:lstStyle>
                      <a:defPPr>
                        <a:defRPr lang="sv-S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ヒラギノ角ゴ Pro W3"/>
                        </a:defRPr>
                      </a:lvl9pPr>
                    </a:lstStyle>
                    <a:p>
                      <a:r>
                        <a:rPr lang="en-US" sz="1300" noProof="0" dirty="0" smtClean="0">
                          <a:latin typeface="Arial" pitchFamily="34" charset="0"/>
                          <a:cs typeface="Arial" pitchFamily="34" charset="0"/>
                        </a:rPr>
                        <a:t>… </a:t>
                      </a:r>
                      <a:r>
                        <a:rPr lang="en-US" sz="1300" baseline="0" noProof="0" dirty="0" smtClean="0">
                          <a:latin typeface="Arial" pitchFamily="34" charset="0"/>
                          <a:cs typeface="Arial" pitchFamily="34" charset="0"/>
                        </a:rPr>
                        <a:t>via </a:t>
                      </a:r>
                      <a:r>
                        <a:rPr lang="en-US" sz="1300" baseline="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a secure channel after having been authenticated</a:t>
                      </a:r>
                      <a:r>
                        <a:rPr lang="en-US" sz="1300" baseline="0" noProof="0" dirty="0" smtClean="0">
                          <a:latin typeface="Arial" pitchFamily="34" charset="0"/>
                          <a:cs typeface="Arial" pitchFamily="34" charset="0"/>
                        </a:rPr>
                        <a:t> using the </a:t>
                      </a:r>
                      <a:r>
                        <a:rPr lang="en-US" sz="1300" baseline="0" noProof="0" dirty="0" smtClean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corporate smart card</a:t>
                      </a:r>
                      <a:endParaRPr lang="en-US" sz="1300" noProof="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515" marR="89515" marT="66390" marB="66390"/>
                </a:tc>
              </a:tr>
            </a:tbl>
          </a:graphicData>
        </a:graphic>
      </p:graphicFrame>
      <p:grpSp>
        <p:nvGrpSpPr>
          <p:cNvPr id="3" name="Grupp 16"/>
          <p:cNvGrpSpPr/>
          <p:nvPr/>
        </p:nvGrpSpPr>
        <p:grpSpPr>
          <a:xfrm flipH="1">
            <a:off x="1524000" y="1270001"/>
            <a:ext cx="6781800" cy="596107"/>
            <a:chOff x="-666780" y="1342072"/>
            <a:chExt cx="6781800" cy="715328"/>
          </a:xfrm>
        </p:grpSpPr>
        <p:pic>
          <p:nvPicPr>
            <p:cNvPr id="10" name="Picture 6" descr="C:\Users\Mark\Desktop\AxioIcons\Lev\AttributesTag_blue.wmf"/>
            <p:cNvPicPr>
              <a:picLocks noChangeAspect="1" noChangeArrowheads="1"/>
            </p:cNvPicPr>
            <p:nvPr/>
          </p:nvPicPr>
          <p:blipFill>
            <a:blip cstate="print"/>
            <a:srcRect/>
            <a:stretch>
              <a:fillRect/>
            </a:stretch>
          </p:blipFill>
          <p:spPr bwMode="auto">
            <a:xfrm>
              <a:off x="-666780" y="1342072"/>
              <a:ext cx="666780" cy="715328"/>
            </a:xfrm>
            <a:prstGeom prst="rect">
              <a:avLst/>
            </a:prstGeom>
            <a:noFill/>
          </p:spPr>
        </p:pic>
        <p:pic>
          <p:nvPicPr>
            <p:cNvPr id="11" name="Picture 6" descr="C:\Users\Mark\Desktop\AxioIcons\Lev\AttributesTag_blue.wmf"/>
            <p:cNvPicPr>
              <a:picLocks noChangeAspect="1" noChangeArrowheads="1"/>
            </p:cNvPicPr>
            <p:nvPr/>
          </p:nvPicPr>
          <p:blipFill>
            <a:blip cstate="print"/>
            <a:srcRect/>
            <a:stretch>
              <a:fillRect/>
            </a:stretch>
          </p:blipFill>
          <p:spPr bwMode="auto">
            <a:xfrm>
              <a:off x="1714440" y="1342072"/>
              <a:ext cx="666780" cy="715328"/>
            </a:xfrm>
            <a:prstGeom prst="rect">
              <a:avLst/>
            </a:prstGeom>
            <a:noFill/>
          </p:spPr>
        </p:pic>
        <p:pic>
          <p:nvPicPr>
            <p:cNvPr id="12" name="Picture 6" descr="C:\Users\Mark\Desktop\AxioIcons\Lev\AttributesTag_blue.wmf"/>
            <p:cNvPicPr>
              <a:picLocks noChangeAspect="1" noChangeArrowheads="1"/>
            </p:cNvPicPr>
            <p:nvPr/>
          </p:nvPicPr>
          <p:blipFill>
            <a:blip cstate="print"/>
            <a:srcRect/>
            <a:stretch>
              <a:fillRect/>
            </a:stretch>
          </p:blipFill>
          <p:spPr bwMode="auto">
            <a:xfrm>
              <a:off x="4000440" y="1342072"/>
              <a:ext cx="666780" cy="715328"/>
            </a:xfrm>
            <a:prstGeom prst="rect">
              <a:avLst/>
            </a:prstGeom>
            <a:noFill/>
          </p:spPr>
        </p:pic>
        <p:pic>
          <p:nvPicPr>
            <p:cNvPr id="13" name="Picture 6" descr="C:\Users\Mark\Desktop\AxioIcons\Lev\AttributesTag_blue.wmf"/>
            <p:cNvPicPr>
              <a:picLocks noChangeAspect="1" noChangeArrowheads="1"/>
            </p:cNvPicPr>
            <p:nvPr/>
          </p:nvPicPr>
          <p:blipFill>
            <a:blip cstate="print"/>
            <a:srcRect/>
            <a:stretch>
              <a:fillRect/>
            </a:stretch>
          </p:blipFill>
          <p:spPr bwMode="auto">
            <a:xfrm>
              <a:off x="5448240" y="1342072"/>
              <a:ext cx="666780" cy="715328"/>
            </a:xfrm>
            <a:prstGeom prst="rect">
              <a:avLst/>
            </a:prstGeom>
            <a:noFill/>
          </p:spPr>
        </p:pic>
      </p:grp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1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/>
          <a:lstStyle/>
          <a:p>
            <a:r>
              <a:rPr lang="en-US" dirty="0" smtClean="0"/>
              <a:t>XACML Standard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53</a:t>
            </a:fld>
            <a:endParaRPr lang="sv-SE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782094111"/>
              </p:ext>
            </p:extLst>
          </p:nvPr>
        </p:nvGraphicFramePr>
        <p:xfrm>
          <a:off x="533400" y="825500"/>
          <a:ext cx="8077200" cy="448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3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/>
          <a:lstStyle/>
          <a:p>
            <a:r>
              <a:rPr lang="en-US" dirty="0" smtClean="0"/>
              <a:t>Request/Response Scheme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/>
              <a:pPr/>
              <a:t>54</a:t>
            </a:fld>
            <a:endParaRPr lang="sv-SE"/>
          </a:p>
        </p:txBody>
      </p:sp>
      <p:grpSp>
        <p:nvGrpSpPr>
          <p:cNvPr id="7" name="Group 29"/>
          <p:cNvGrpSpPr/>
          <p:nvPr/>
        </p:nvGrpSpPr>
        <p:grpSpPr>
          <a:xfrm>
            <a:off x="2667000" y="2877166"/>
            <a:ext cx="2209800" cy="1206500"/>
            <a:chOff x="4648200" y="4191000"/>
            <a:chExt cx="2209800" cy="1447800"/>
          </a:xfrm>
        </p:grpSpPr>
        <p:sp>
          <p:nvSpPr>
            <p:cNvPr id="8" name="Rectangle 7"/>
            <p:cNvSpPr/>
            <p:nvPr/>
          </p:nvSpPr>
          <p:spPr>
            <a:xfrm>
              <a:off x="4648200" y="41910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Environment</a:t>
              </a:r>
              <a:endParaRPr lang="en-US" dirty="0"/>
            </a:p>
          </p:txBody>
        </p:sp>
        <p:grpSp>
          <p:nvGrpSpPr>
            <p:cNvPr id="9" name="Group 27"/>
            <p:cNvGrpSpPr/>
            <p:nvPr/>
          </p:nvGrpSpPr>
          <p:grpSpPr>
            <a:xfrm>
              <a:off x="4747671" y="4572685"/>
              <a:ext cx="2010859" cy="684431"/>
              <a:chOff x="4648200" y="4533900"/>
              <a:chExt cx="2010859" cy="684431"/>
            </a:xfrm>
          </p:grpSpPr>
          <p:pic>
            <p:nvPicPr>
              <p:cNvPr id="10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57270" y="4533900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11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019800" y="4533900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12" name="Picture 18" descr="C:\Users\felix\Documents\Axiomatics\New-Presentations\Icons\03 Environment_blue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48200" y="4533900"/>
                <a:ext cx="685800" cy="684431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" name="Group 31"/>
          <p:cNvGrpSpPr/>
          <p:nvPr/>
        </p:nvGrpSpPr>
        <p:grpSpPr>
          <a:xfrm>
            <a:off x="457200" y="1670666"/>
            <a:ext cx="2209800" cy="1206500"/>
            <a:chOff x="533400" y="1828800"/>
            <a:chExt cx="2209800" cy="1447800"/>
          </a:xfrm>
        </p:grpSpPr>
        <p:sp>
          <p:nvSpPr>
            <p:cNvPr id="14" name="Rectangle 13"/>
            <p:cNvSpPr/>
            <p:nvPr/>
          </p:nvSpPr>
          <p:spPr>
            <a:xfrm>
              <a:off x="533400" y="18288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Subject</a:t>
              </a:r>
              <a:endParaRPr lang="en-US" dirty="0"/>
            </a:p>
          </p:txBody>
        </p:sp>
        <p:grpSp>
          <p:nvGrpSpPr>
            <p:cNvPr id="15" name="Group 24"/>
            <p:cNvGrpSpPr/>
            <p:nvPr/>
          </p:nvGrpSpPr>
          <p:grpSpPr>
            <a:xfrm>
              <a:off x="747171" y="2165997"/>
              <a:ext cx="1782259" cy="773407"/>
              <a:chOff x="685800" y="2095500"/>
              <a:chExt cx="1782259" cy="773407"/>
            </a:xfrm>
          </p:grpSpPr>
          <p:pic>
            <p:nvPicPr>
              <p:cNvPr id="16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10147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17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28800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18" name="Picture 26" descr="C:\Users\felix\Documents\Axiomatics\New-Presentations\Icons\03 Subject_blue.wm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5800" y="2095500"/>
                <a:ext cx="344953" cy="7734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9" name="Group 28"/>
          <p:cNvGrpSpPr/>
          <p:nvPr/>
        </p:nvGrpSpPr>
        <p:grpSpPr>
          <a:xfrm>
            <a:off x="2667000" y="1670666"/>
            <a:ext cx="2209800" cy="1206500"/>
            <a:chOff x="4724400" y="1828800"/>
            <a:chExt cx="2209800" cy="1447800"/>
          </a:xfrm>
        </p:grpSpPr>
        <p:sp>
          <p:nvSpPr>
            <p:cNvPr id="20" name="Rectangle 19"/>
            <p:cNvSpPr/>
            <p:nvPr/>
          </p:nvSpPr>
          <p:spPr>
            <a:xfrm>
              <a:off x="4724400" y="18288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Action</a:t>
              </a:r>
              <a:endParaRPr lang="en-US" dirty="0"/>
            </a:p>
          </p:txBody>
        </p:sp>
        <p:grpSp>
          <p:nvGrpSpPr>
            <p:cNvPr id="21" name="Group 25"/>
            <p:cNvGrpSpPr/>
            <p:nvPr/>
          </p:nvGrpSpPr>
          <p:grpSpPr>
            <a:xfrm>
              <a:off x="4823871" y="2210485"/>
              <a:ext cx="2010859" cy="684431"/>
              <a:chOff x="4724400" y="2139988"/>
              <a:chExt cx="2010859" cy="684431"/>
            </a:xfrm>
          </p:grpSpPr>
          <p:pic>
            <p:nvPicPr>
              <p:cNvPr id="22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432101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23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096000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24" name="Picture 30" descr="C:\Users\felix\Documents\Axiomatics\New-Presentations\Icons\03 Utility_blue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24400" y="2140672"/>
                <a:ext cx="683062" cy="68306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5" name="Group 31"/>
          <p:cNvGrpSpPr/>
          <p:nvPr/>
        </p:nvGrpSpPr>
        <p:grpSpPr>
          <a:xfrm>
            <a:off x="457200" y="2877166"/>
            <a:ext cx="2209800" cy="1206500"/>
            <a:chOff x="457200" y="3124200"/>
            <a:chExt cx="2209800" cy="1447800"/>
          </a:xfrm>
        </p:grpSpPr>
        <p:sp>
          <p:nvSpPr>
            <p:cNvPr id="26" name="Rectangle 25"/>
            <p:cNvSpPr/>
            <p:nvPr/>
          </p:nvSpPr>
          <p:spPr>
            <a:xfrm>
              <a:off x="457200" y="31242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Resource</a:t>
              </a:r>
              <a:endParaRPr lang="en-US" dirty="0"/>
            </a:p>
          </p:txBody>
        </p:sp>
        <p:grpSp>
          <p:nvGrpSpPr>
            <p:cNvPr id="27" name="Group 30"/>
            <p:cNvGrpSpPr/>
            <p:nvPr/>
          </p:nvGrpSpPr>
          <p:grpSpPr>
            <a:xfrm>
              <a:off x="533400" y="3507254"/>
              <a:ext cx="1919830" cy="684431"/>
              <a:chOff x="533400" y="3507254"/>
              <a:chExt cx="1919830" cy="684431"/>
            </a:xfrm>
          </p:grpSpPr>
          <p:pic>
            <p:nvPicPr>
              <p:cNvPr id="28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71974" y="3507254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29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3971" y="3507254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30" name="Picture 24" descr="C:\Users\felix\Documents\Axiomatics\New-Presentations\Icons\03 Resource03_blue.wm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3400" y="3543985"/>
                <a:ext cx="624356" cy="61096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1" name="Group 29"/>
          <p:cNvGrpSpPr/>
          <p:nvPr/>
        </p:nvGrpSpPr>
        <p:grpSpPr>
          <a:xfrm>
            <a:off x="2667000" y="2877166"/>
            <a:ext cx="2209800" cy="1206500"/>
            <a:chOff x="4648200" y="4191000"/>
            <a:chExt cx="2209800" cy="1447800"/>
          </a:xfrm>
        </p:grpSpPr>
        <p:sp>
          <p:nvSpPr>
            <p:cNvPr id="32" name="Rectangle 31"/>
            <p:cNvSpPr/>
            <p:nvPr/>
          </p:nvSpPr>
          <p:spPr>
            <a:xfrm>
              <a:off x="4648200" y="41910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Environment</a:t>
              </a:r>
              <a:endParaRPr lang="en-US" dirty="0"/>
            </a:p>
          </p:txBody>
        </p:sp>
        <p:grpSp>
          <p:nvGrpSpPr>
            <p:cNvPr id="33" name="Group 27"/>
            <p:cNvGrpSpPr/>
            <p:nvPr/>
          </p:nvGrpSpPr>
          <p:grpSpPr>
            <a:xfrm>
              <a:off x="4747671" y="4572685"/>
              <a:ext cx="2010859" cy="684431"/>
              <a:chOff x="4648200" y="4533900"/>
              <a:chExt cx="2010859" cy="684431"/>
            </a:xfrm>
          </p:grpSpPr>
          <p:pic>
            <p:nvPicPr>
              <p:cNvPr id="34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57270" y="4533900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35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019800" y="4533900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36" name="Picture 18" descr="C:\Users\felix\Documents\Axiomatics\New-Presentations\Icons\03 Environment_blue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48200" y="4533900"/>
                <a:ext cx="685800" cy="684431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7" name="Group 28"/>
          <p:cNvGrpSpPr/>
          <p:nvPr/>
        </p:nvGrpSpPr>
        <p:grpSpPr>
          <a:xfrm>
            <a:off x="2667000" y="1670666"/>
            <a:ext cx="2209800" cy="1206500"/>
            <a:chOff x="4724400" y="1828800"/>
            <a:chExt cx="2209800" cy="1447800"/>
          </a:xfrm>
        </p:grpSpPr>
        <p:sp>
          <p:nvSpPr>
            <p:cNvPr id="38" name="Rectangle 37"/>
            <p:cNvSpPr/>
            <p:nvPr/>
          </p:nvSpPr>
          <p:spPr>
            <a:xfrm>
              <a:off x="4724400" y="18288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Action</a:t>
              </a:r>
              <a:endParaRPr lang="en-US" dirty="0"/>
            </a:p>
          </p:txBody>
        </p:sp>
        <p:grpSp>
          <p:nvGrpSpPr>
            <p:cNvPr id="39" name="Group 25"/>
            <p:cNvGrpSpPr/>
            <p:nvPr/>
          </p:nvGrpSpPr>
          <p:grpSpPr>
            <a:xfrm>
              <a:off x="4823871" y="2210485"/>
              <a:ext cx="2010859" cy="684431"/>
              <a:chOff x="4724400" y="2139988"/>
              <a:chExt cx="2010859" cy="684431"/>
            </a:xfrm>
          </p:grpSpPr>
          <p:pic>
            <p:nvPicPr>
              <p:cNvPr id="40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432101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41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096000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42" name="Picture 30" descr="C:\Users\felix\Documents\Axiomatics\New-Presentations\Icons\03 Utility_blue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24400" y="2140672"/>
                <a:ext cx="683062" cy="68306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3" name="Group 53"/>
          <p:cNvGrpSpPr/>
          <p:nvPr/>
        </p:nvGrpSpPr>
        <p:grpSpPr>
          <a:xfrm>
            <a:off x="457200" y="2877166"/>
            <a:ext cx="2209800" cy="1206500"/>
            <a:chOff x="457200" y="3124200"/>
            <a:chExt cx="2209800" cy="1447800"/>
          </a:xfrm>
        </p:grpSpPr>
        <p:sp>
          <p:nvSpPr>
            <p:cNvPr id="44" name="Rectangle 43"/>
            <p:cNvSpPr/>
            <p:nvPr/>
          </p:nvSpPr>
          <p:spPr>
            <a:xfrm>
              <a:off x="457200" y="31242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Resource</a:t>
              </a:r>
              <a:endParaRPr lang="en-US" dirty="0"/>
            </a:p>
          </p:txBody>
        </p:sp>
        <p:grpSp>
          <p:nvGrpSpPr>
            <p:cNvPr id="45" name="Group 30"/>
            <p:cNvGrpSpPr/>
            <p:nvPr/>
          </p:nvGrpSpPr>
          <p:grpSpPr>
            <a:xfrm>
              <a:off x="533400" y="3507254"/>
              <a:ext cx="1919830" cy="684431"/>
              <a:chOff x="533400" y="3507254"/>
              <a:chExt cx="1919830" cy="684431"/>
            </a:xfrm>
          </p:grpSpPr>
          <p:pic>
            <p:nvPicPr>
              <p:cNvPr id="46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71974" y="3507254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47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3971" y="3507254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48" name="Picture 24" descr="C:\Users\felix\Documents\Axiomatics\New-Presentations\Icons\03 Resource03_blue.wm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3400" y="3543985"/>
                <a:ext cx="624356" cy="61096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9" name="Group 31"/>
          <p:cNvGrpSpPr/>
          <p:nvPr/>
        </p:nvGrpSpPr>
        <p:grpSpPr>
          <a:xfrm>
            <a:off x="457200" y="1670666"/>
            <a:ext cx="2209800" cy="1206500"/>
            <a:chOff x="533400" y="1828800"/>
            <a:chExt cx="2209800" cy="1447800"/>
          </a:xfrm>
        </p:grpSpPr>
        <p:sp>
          <p:nvSpPr>
            <p:cNvPr id="50" name="Rectangle 49"/>
            <p:cNvSpPr/>
            <p:nvPr/>
          </p:nvSpPr>
          <p:spPr>
            <a:xfrm>
              <a:off x="533400" y="1828800"/>
              <a:ext cx="2209800" cy="1447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Subject</a:t>
              </a:r>
              <a:endParaRPr lang="en-US" dirty="0"/>
            </a:p>
          </p:txBody>
        </p:sp>
        <p:grpSp>
          <p:nvGrpSpPr>
            <p:cNvPr id="51" name="Group 24"/>
            <p:cNvGrpSpPr/>
            <p:nvPr/>
          </p:nvGrpSpPr>
          <p:grpSpPr>
            <a:xfrm>
              <a:off x="747171" y="2165997"/>
              <a:ext cx="1782259" cy="773407"/>
              <a:chOff x="685800" y="2095500"/>
              <a:chExt cx="1782259" cy="773407"/>
            </a:xfrm>
          </p:grpSpPr>
          <p:pic>
            <p:nvPicPr>
              <p:cNvPr id="52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10147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53" name="Picture 11" descr="C:\Users\felix\Documents\Axiomatics\New-Presentations\Icons\03 Attribute_grey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28800" y="2139988"/>
                <a:ext cx="639259" cy="684431"/>
              </a:xfrm>
              <a:prstGeom prst="rect">
                <a:avLst/>
              </a:prstGeom>
              <a:noFill/>
            </p:spPr>
          </p:pic>
          <p:pic>
            <p:nvPicPr>
              <p:cNvPr id="54" name="Picture 26" descr="C:\Users\felix\Documents\Axiomatics\New-Presentations\Icons\03 Subject_blue.wm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5800" y="2095500"/>
                <a:ext cx="344953" cy="77340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57" name="Picture 14" descr="C:\Users\felix\Documents\Axiomatics\New-Presentations\Icons\03 Documents_blue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2400" y="2559666"/>
            <a:ext cx="992350" cy="825500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7315200" y="3512167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XACML Policies</a:t>
            </a:r>
            <a:endParaRPr lang="en-US" dirty="0"/>
          </a:p>
        </p:txBody>
      </p:sp>
      <p:pic>
        <p:nvPicPr>
          <p:cNvPr id="59" name="Picture 6" descr="C:\Users\felix\Documents\Axiomatics\New-Presentations\Icons\02 PDP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1200" y="2623166"/>
            <a:ext cx="1066800" cy="889000"/>
          </a:xfrm>
          <a:prstGeom prst="rect">
            <a:avLst/>
          </a:prstGeom>
          <a:noFill/>
        </p:spPr>
      </p:pic>
      <p:pic>
        <p:nvPicPr>
          <p:cNvPr id="60" name="Picture 17" descr="C:\Users\felix\Documents\Axiomatics\New-Presentations\Icons\03 DocumentSingle_gray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43200" y="4464667"/>
            <a:ext cx="685800" cy="687684"/>
          </a:xfrm>
          <a:prstGeom prst="rect">
            <a:avLst/>
          </a:prstGeom>
          <a:noFill/>
        </p:spPr>
      </p:pic>
      <p:pic>
        <p:nvPicPr>
          <p:cNvPr id="61" name="Picture 7" descr="C:\Users\felix\Documents\Axiomatics\New-Presentations\Icons\02 PEP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76400" y="4337666"/>
            <a:ext cx="1066800" cy="896098"/>
          </a:xfrm>
          <a:prstGeom prst="rect">
            <a:avLst/>
          </a:prstGeom>
          <a:noFill/>
        </p:spPr>
      </p:pic>
      <p:grpSp>
        <p:nvGrpSpPr>
          <p:cNvPr id="62" name="Group 61"/>
          <p:cNvGrpSpPr/>
          <p:nvPr/>
        </p:nvGrpSpPr>
        <p:grpSpPr>
          <a:xfrm>
            <a:off x="5715000" y="1988167"/>
            <a:ext cx="1905000" cy="1408331"/>
            <a:chOff x="6477000" y="5029200"/>
            <a:chExt cx="1905000" cy="1689997"/>
          </a:xfrm>
        </p:grpSpPr>
        <p:pic>
          <p:nvPicPr>
            <p:cNvPr id="63" name="Picture 17" descr="C:\Users\felix\Documents\Axiomatics\New-Presentations\Icons\03 DocumentSingle_gray.wm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162800" y="5029200"/>
              <a:ext cx="685800" cy="825221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>
              <a:off x="6477000" y="5943600"/>
              <a:ext cx="1905000" cy="77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XACML Response</a:t>
              </a:r>
              <a:endParaRPr lang="en-US" dirty="0"/>
            </a:p>
          </p:txBody>
        </p:sp>
      </p:grpSp>
      <p:sp>
        <p:nvSpPr>
          <p:cNvPr id="6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9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C 0.18889 -0.0868 0.37795 -0.17361 0.50243 -0.1581 C 0.62691 -0.14259 0.68663 -0.02476 0.74653 0.09306 " pathEditMode="relative" ptsTypes="aaA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C 0.10104 -0.02778 0.20208 -0.05556 0.27327 -0.03264 C 0.34445 -0.00973 0.38559 0.06412 0.42691 0.13796 " pathEditMode="relative" ptsTypes="aaA">
                                      <p:cBhvr>
                                        <p:cTn id="5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C 0.16893 0.09213 0.33803 0.18426 0.45122 0.1831 C 0.56441 0.18195 0.62171 0.08704 0.67917 -0.00764 " pathEditMode="relative" ptsTypes="a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C 0.1243 0.07153 0.24861 0.14305 0.32083 0.13194 C 0.39305 0.12083 0.41337 0.02708 0.43368 -0.06667 " pathEditMode="relative" ptsTypes="a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C 0.06823 0.10232 0.13646 0.20486 0.11754 0.27894 C 0.09862 0.35301 -0.00763 0.39885 -0.11388 0.44491 " pathEditMode="relative" ptsTypes="aaA">
                                      <p:cBhvr>
                                        <p:cTn id="9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C 0.06875 0.05672 0.13767 0.11366 0.12448 0.1581 C 0.11128 0.20255 0.01614 0.23449 -0.07899 0.26667 " pathEditMode="relative" ptsTypes="aaA"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2778 C -0.07725 0.09259 -0.15416 0.15741 -0.13177 0.22014 C -0.10937 0.28287 0.0125 0.34375 0.13455 0.40463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188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C -0.05399 0.06088 -0.10798 0.12176 -0.08489 0.16899 C -0.0618 0.21621 0.0382 0.25 0.13837 0.2838 " pathEditMode="relative" ptsTypes="aaA">
                                      <p:cBhvr>
                                        <p:cTn id="10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11 -0.03914 L 0.31771 -0.33928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91" y="-150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994E-6 -0.00996 C -0.04043 -0.07156 -0.08052 -0.13247 -0.16884 -0.06693 C -0.25681 -0.00139 -0.39285 0.19152 -0.52889 0.38421 " pathEditMode="relative" rAng="0" ptsTypes="aaA">
                                      <p:cBhvr>
                                        <p:cTn id="1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5" y="135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55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137420"/>
            <a:ext cx="5002398" cy="1512168"/>
          </a:xfrm>
        </p:spPr>
        <p:txBody>
          <a:bodyPr/>
          <a:lstStyle/>
          <a:p>
            <a:r>
              <a:rPr lang="en-US" sz="3200" dirty="0" smtClean="0"/>
              <a:t>XACML-based solution</a:t>
            </a:r>
            <a:br>
              <a:rPr lang="en-US" sz="3200" dirty="0" smtClean="0"/>
            </a:br>
            <a:r>
              <a:rPr lang="en-US" sz="3200" dirty="0" smtClean="0"/>
              <a:t>for</a:t>
            </a:r>
            <a:br>
              <a:rPr lang="en-US" sz="3200" dirty="0" smtClean="0"/>
            </a:br>
            <a:r>
              <a:rPr lang="en-US" sz="3200" dirty="0" smtClean="0"/>
              <a:t>Using Access Control Matrix</a:t>
            </a:r>
            <a:endParaRPr lang="en-US" sz="320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7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56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425453"/>
            <a:ext cx="5002398" cy="1224136"/>
          </a:xfrm>
        </p:spPr>
        <p:txBody>
          <a:bodyPr/>
          <a:lstStyle/>
          <a:p>
            <a:r>
              <a:rPr lang="en-US" sz="3200" dirty="0" smtClean="0"/>
              <a:t>JSON Injection</a:t>
            </a:r>
            <a:endParaRPr lang="en-US" sz="3200" dirty="0"/>
          </a:p>
        </p:txBody>
      </p:sp>
      <p:sp>
        <p:nvSpPr>
          <p:cNvPr id="11" name="textruta 10"/>
          <p:cNvSpPr txBox="1"/>
          <p:nvPr/>
        </p:nvSpPr>
        <p:spPr>
          <a:xfrm>
            <a:off x="5721970" y="1823254"/>
            <a:ext cx="32403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Problem description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err="1" smtClean="0">
                <a:solidFill>
                  <a:srgbClr val="FFFFFF"/>
                </a:solidFill>
                <a:latin typeface="Verdana"/>
              </a:rPr>
              <a:t>WebGoat</a:t>
            </a:r>
            <a:r>
              <a:rPr lang="en-US" dirty="0" smtClean="0">
                <a:solidFill>
                  <a:srgbClr val="FFFFFF"/>
                </a:solidFill>
                <a:latin typeface="Verdana"/>
              </a:rPr>
              <a:t> demo</a:t>
            </a:r>
          </a:p>
          <a:p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XACML based solution </a:t>
            </a:r>
            <a:endParaRPr lang="en-US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2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JSON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12" y="1138699"/>
            <a:ext cx="7927893" cy="4196486"/>
          </a:xfrm>
          <a:prstGeom prst="rect">
            <a:avLst/>
          </a:prstGeom>
        </p:spPr>
      </p:pic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57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9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JSON Injection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56" y="1181368"/>
            <a:ext cx="6953369" cy="42511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V="1">
            <a:off x="4369177" y="3853479"/>
            <a:ext cx="1243138" cy="50687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3721" y="3545702"/>
            <a:ext cx="350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Let’s get a $600 flight for $1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58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7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53244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JSON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7" y="1378123"/>
            <a:ext cx="6902521" cy="162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43" y="3537392"/>
            <a:ext cx="7398950" cy="174921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16200000" flipH="1">
            <a:off x="3187710" y="2672123"/>
            <a:ext cx="2049723" cy="1341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59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3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3" y="478864"/>
            <a:ext cx="8700035" cy="4558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60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281436"/>
            <a:ext cx="5002398" cy="1512168"/>
          </a:xfrm>
        </p:spPr>
        <p:txBody>
          <a:bodyPr/>
          <a:lstStyle/>
          <a:p>
            <a:r>
              <a:rPr lang="en-US" sz="3200" dirty="0" smtClean="0"/>
              <a:t>XACML-based solution</a:t>
            </a:r>
            <a:br>
              <a:rPr lang="en-US" sz="3200" dirty="0" smtClean="0"/>
            </a:br>
            <a:r>
              <a:rPr lang="en-US" sz="3200" dirty="0" smtClean="0"/>
              <a:t>for</a:t>
            </a:r>
            <a:br>
              <a:rPr lang="en-US" sz="3200" dirty="0" smtClean="0"/>
            </a:br>
            <a:r>
              <a:rPr lang="en-US" sz="3200" dirty="0" smtClean="0"/>
              <a:t>JSON injection</a:t>
            </a:r>
            <a:endParaRPr lang="en-US" sz="320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47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61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425453"/>
            <a:ext cx="5002398" cy="1224136"/>
          </a:xfrm>
        </p:spPr>
        <p:txBody>
          <a:bodyPr/>
          <a:lstStyle/>
          <a:p>
            <a:r>
              <a:rPr lang="en-US" sz="3200" dirty="0" smtClean="0"/>
              <a:t>Bypass path based access control scheme</a:t>
            </a:r>
            <a:endParaRPr lang="en-US" sz="3200" dirty="0"/>
          </a:p>
        </p:txBody>
      </p:sp>
      <p:sp>
        <p:nvSpPr>
          <p:cNvPr id="11" name="textruta 10"/>
          <p:cNvSpPr txBox="1"/>
          <p:nvPr/>
        </p:nvSpPr>
        <p:spPr>
          <a:xfrm>
            <a:off x="5721970" y="1823254"/>
            <a:ext cx="32403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Problem description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err="1" smtClean="0">
                <a:solidFill>
                  <a:srgbClr val="FFFFFF"/>
                </a:solidFill>
                <a:latin typeface="Verdana"/>
              </a:rPr>
              <a:t>WebGoat</a:t>
            </a:r>
            <a:r>
              <a:rPr lang="en-US" dirty="0" smtClean="0">
                <a:solidFill>
                  <a:srgbClr val="FFFFFF"/>
                </a:solidFill>
                <a:latin typeface="Verdana"/>
              </a:rPr>
              <a:t> demo</a:t>
            </a:r>
          </a:p>
          <a:p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XACML based solution </a:t>
            </a:r>
            <a:endParaRPr lang="en-US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86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Bypass Path Based access 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Object reference allows attacker to swap selected file for different </a:t>
            </a:r>
            <a:r>
              <a:rPr lang="en-US" dirty="0" err="1" smtClean="0"/>
              <a:t>path+file</a:t>
            </a:r>
            <a:r>
              <a:rPr lang="en-US" dirty="0" smtClean="0"/>
              <a:t> and traverse file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5" y="2738167"/>
            <a:ext cx="4256126" cy="2474492"/>
          </a:xfrm>
          <a:prstGeom prst="rect">
            <a:avLst/>
          </a:prstGeom>
        </p:spPr>
      </p:pic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62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2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Bypass Path Based access control scheme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5" y="1201317"/>
            <a:ext cx="4751417" cy="1795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58" y="3171227"/>
            <a:ext cx="5114570" cy="19052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3796556" y="2329348"/>
            <a:ext cx="1776112" cy="683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14687" y="1304046"/>
            <a:ext cx="2772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root:!:0:0::/:/usr/bin/ksh</a:t>
            </a:r>
          </a:p>
          <a:p>
            <a:r>
              <a:rPr lang="en-US" sz="1400" dirty="0" smtClean="0"/>
              <a:t>daemon:!:1:1::/etc:</a:t>
            </a:r>
          </a:p>
          <a:p>
            <a:r>
              <a:rPr lang="en-US" sz="1400" dirty="0" smtClean="0"/>
              <a:t>bin:!:2:2::/bin:</a:t>
            </a:r>
          </a:p>
          <a:p>
            <a:r>
              <a:rPr lang="en-US" sz="1400" dirty="0" smtClean="0"/>
              <a:t>sys:!:3:3::/usr/sys: </a:t>
            </a:r>
          </a:p>
          <a:p>
            <a:r>
              <a:rPr lang="en-US" sz="1400" dirty="0" smtClean="0"/>
              <a:t>adm:!:4:4::/var/adm:</a:t>
            </a:r>
          </a:p>
          <a:p>
            <a:r>
              <a:rPr lang="en-US" sz="1400" dirty="0" smtClean="0"/>
              <a:t>uucp:!:5:5::/usr/lib/uucp: </a:t>
            </a:r>
          </a:p>
          <a:p>
            <a:r>
              <a:rPr lang="en-US" sz="1400" dirty="0" smtClean="0"/>
              <a:t>guest:!:100:100::/home/</a:t>
            </a:r>
          </a:p>
          <a:p>
            <a:r>
              <a:rPr lang="en-US" sz="1400" dirty="0" smtClean="0"/>
              <a:t>..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6067671" y="3188136"/>
            <a:ext cx="74197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63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64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209428"/>
            <a:ext cx="6264696" cy="1440160"/>
          </a:xfrm>
        </p:spPr>
        <p:txBody>
          <a:bodyPr/>
          <a:lstStyle/>
          <a:p>
            <a:r>
              <a:rPr lang="en-US" sz="3200" dirty="0" smtClean="0"/>
              <a:t>XACML-based solution</a:t>
            </a:r>
            <a:br>
              <a:rPr lang="en-US" sz="3200" dirty="0" smtClean="0"/>
            </a:br>
            <a:r>
              <a:rPr lang="en-US" sz="3200" dirty="0" smtClean="0"/>
              <a:t>for</a:t>
            </a:r>
            <a:br>
              <a:rPr lang="en-US" sz="3200" dirty="0" smtClean="0"/>
            </a:br>
            <a:r>
              <a:rPr lang="en-US" sz="3200" dirty="0" smtClean="0"/>
              <a:t>Path based access control scheme</a:t>
            </a:r>
            <a:endParaRPr lang="en-US" sz="320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8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65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425453"/>
            <a:ext cx="5002398" cy="1224136"/>
          </a:xfrm>
        </p:spPr>
        <p:txBody>
          <a:bodyPr/>
          <a:lstStyle/>
          <a:p>
            <a:r>
              <a:rPr lang="en-US" sz="3200" dirty="0" smtClean="0"/>
              <a:t>Forced Browsing</a:t>
            </a:r>
            <a:endParaRPr lang="en-US" sz="3200" dirty="0"/>
          </a:p>
        </p:txBody>
      </p:sp>
      <p:sp>
        <p:nvSpPr>
          <p:cNvPr id="11" name="textruta 10"/>
          <p:cNvSpPr txBox="1"/>
          <p:nvPr/>
        </p:nvSpPr>
        <p:spPr>
          <a:xfrm>
            <a:off x="5721970" y="1823254"/>
            <a:ext cx="32403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Problem description</a:t>
            </a:r>
          </a:p>
          <a:p>
            <a:pPr marL="360000" indent="-360000">
              <a:buFont typeface="Wingdings" pitchFamily="2" charset="2"/>
              <a:buChar char="§"/>
            </a:pPr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err="1" smtClean="0">
                <a:solidFill>
                  <a:srgbClr val="FFFFFF"/>
                </a:solidFill>
                <a:latin typeface="Verdana"/>
              </a:rPr>
              <a:t>WebGoat</a:t>
            </a:r>
            <a:r>
              <a:rPr lang="en-US" dirty="0" smtClean="0">
                <a:solidFill>
                  <a:srgbClr val="FFFFFF"/>
                </a:solidFill>
                <a:latin typeface="Verdana"/>
              </a:rPr>
              <a:t> demo</a:t>
            </a:r>
          </a:p>
          <a:p>
            <a:endParaRPr lang="en-US" dirty="0">
              <a:solidFill>
                <a:srgbClr val="FFFFFF"/>
              </a:solidFill>
              <a:latin typeface="Verdana"/>
            </a:endParaRPr>
          </a:p>
          <a:p>
            <a:pPr marL="360000" indent="-360000">
              <a:buFont typeface="Wingdings" pitchFamily="2" charset="2"/>
              <a:buChar char="§"/>
            </a:pPr>
            <a:r>
              <a:rPr lang="en-US" dirty="0" smtClean="0">
                <a:solidFill>
                  <a:srgbClr val="FFFFFF"/>
                </a:solidFill>
                <a:latin typeface="Verdana"/>
              </a:rPr>
              <a:t>XACML based solution </a:t>
            </a:r>
            <a:endParaRPr lang="en-US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9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Forced Browsing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31" y="1310216"/>
            <a:ext cx="6907683" cy="39733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3231" y="913284"/>
            <a:ext cx="4430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http://localhost:8080/WebGoat/conf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5136484" y="1465124"/>
            <a:ext cx="1756818" cy="108247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6131" y="2928512"/>
            <a:ext cx="249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Swap URL to access </a:t>
            </a:r>
          </a:p>
          <a:p>
            <a:r>
              <a:rPr lang="en-US" dirty="0" smtClean="0"/>
              <a:t>Admin </a:t>
            </a:r>
            <a:r>
              <a:rPr lang="en-US" dirty="0" err="1" smtClean="0"/>
              <a:t>Config</a:t>
            </a:r>
            <a:r>
              <a:rPr lang="en-US" dirty="0" smtClean="0"/>
              <a:t> page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026461" y="3467118"/>
            <a:ext cx="1529668" cy="304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66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5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67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281436"/>
            <a:ext cx="5002398" cy="1440160"/>
          </a:xfrm>
        </p:spPr>
        <p:txBody>
          <a:bodyPr/>
          <a:lstStyle/>
          <a:p>
            <a:r>
              <a:rPr lang="en-US" sz="3200" dirty="0" smtClean="0"/>
              <a:t>XACML-based solution</a:t>
            </a:r>
            <a:br>
              <a:rPr lang="en-US" sz="3200" dirty="0" smtClean="0"/>
            </a:br>
            <a:r>
              <a:rPr lang="en-US" sz="3200" dirty="0" smtClean="0"/>
              <a:t>for</a:t>
            </a:r>
            <a:br>
              <a:rPr lang="en-US" sz="3200" dirty="0" smtClean="0"/>
            </a:br>
            <a:r>
              <a:rPr lang="en-US" sz="3200" dirty="0" smtClean="0"/>
              <a:t>Forced browsing</a:t>
            </a:r>
            <a:endParaRPr lang="en-US" sz="320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3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Object Reference solution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sv-SE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68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  <p:pic>
        <p:nvPicPr>
          <p:cNvPr id="11" name="Picture 10" descr="Cursor_and_Jeff_Williams_on_Twitter____oneraindrop__srijith_cool_stuff__Can_you_explain_indirect_object_references_in_ABAC_a_bit_more__The_____stuff_was_weak___just_an_example_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05372"/>
            <a:ext cx="4355976" cy="24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769268"/>
            <a:ext cx="8353424" cy="4356770"/>
          </a:xfrm>
        </p:spPr>
        <p:txBody>
          <a:bodyPr/>
          <a:lstStyle/>
          <a:p>
            <a:r>
              <a:rPr lang="en-US" dirty="0" smtClean="0"/>
              <a:t>Indeed, “../” example of XACML policy was just an example</a:t>
            </a:r>
          </a:p>
          <a:p>
            <a:r>
              <a:rPr lang="en-US" dirty="0" smtClean="0"/>
              <a:t>More elegant solution would be use of indirect object reference</a:t>
            </a:r>
          </a:p>
          <a:p>
            <a:pPr lvl="1"/>
            <a:r>
              <a:rPr lang="en-US" dirty="0" smtClean="0"/>
              <a:t>Map each shareable object to reference value (simple integer, random characters)</a:t>
            </a:r>
          </a:p>
          <a:p>
            <a:pPr lvl="1"/>
            <a:r>
              <a:rPr lang="en-US" dirty="0" smtClean="0"/>
              <a:t>Use this indirect references instead of the actual filename</a:t>
            </a:r>
          </a:p>
          <a:p>
            <a:r>
              <a:rPr lang="en-US" dirty="0" smtClean="0"/>
              <a:t>Two possible XACML solutions</a:t>
            </a:r>
          </a:p>
          <a:p>
            <a:pPr lvl="1"/>
            <a:r>
              <a:rPr lang="en-US" dirty="0" smtClean="0"/>
              <a:t>Minimal use of PDP</a:t>
            </a:r>
          </a:p>
          <a:p>
            <a:pPr lvl="2"/>
            <a:r>
              <a:rPr lang="en-US" dirty="0" smtClean="0"/>
              <a:t>PDP has a mapping of who can access which indirect reference</a:t>
            </a:r>
          </a:p>
          <a:p>
            <a:pPr lvl="2"/>
            <a:r>
              <a:rPr lang="en-US" dirty="0" smtClean="0"/>
              <a:t>App asks PDP if user is allowed to access specific indirect reference</a:t>
            </a:r>
          </a:p>
          <a:p>
            <a:pPr lvl="2"/>
            <a:r>
              <a:rPr lang="en-US" dirty="0" smtClean="0"/>
              <a:t>PDP replies PERMIT/DENY and app performs the reference-to-object mapping to act on object</a:t>
            </a:r>
          </a:p>
          <a:p>
            <a:pPr lvl="1"/>
            <a:r>
              <a:rPr lang="en-US" dirty="0" smtClean="0"/>
              <a:t>Using PDP to perform lookup</a:t>
            </a:r>
          </a:p>
          <a:p>
            <a:pPr lvl="2"/>
            <a:r>
              <a:rPr lang="en-US" dirty="0" smtClean="0"/>
              <a:t>Add the reference map to a information point (PIP)</a:t>
            </a:r>
          </a:p>
          <a:p>
            <a:pPr lvl="2"/>
            <a:r>
              <a:rPr lang="en-US" dirty="0" smtClean="0"/>
              <a:t>PDP responds with a PERMIT/DENY</a:t>
            </a:r>
          </a:p>
          <a:p>
            <a:pPr lvl="2"/>
            <a:r>
              <a:rPr lang="en-US" dirty="0" smtClean="0"/>
              <a:t>It also replies with the mapped object’s identity as XACML Obligation</a:t>
            </a:r>
          </a:p>
          <a:p>
            <a:pPr lvl="2"/>
            <a:r>
              <a:rPr lang="en-US" dirty="0" smtClean="0"/>
              <a:t>App interprets the response and value returned in the Obligation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sv-SE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sv-SE" smtClean="0">
                <a:solidFill>
                  <a:srgbClr val="FFFFFF">
                    <a:lumMod val="75000"/>
                  </a:srgbClr>
                </a:solidFill>
              </a:rPr>
              <a:pPr/>
              <a:t>69</a:t>
            </a:fld>
            <a:endParaRPr lang="sv-SE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0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5834"/>
            <a:ext cx="8229600" cy="296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67800" y="4530383"/>
            <a:ext cx="25687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n-lt"/>
              </a:rPr>
              <a:t>InfoSec</a:t>
            </a:r>
            <a:endParaRPr lang="en-US" sz="32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70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281436"/>
            <a:ext cx="5002398" cy="144016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4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81236"/>
            <a:ext cx="8353424" cy="576262"/>
          </a:xfrm>
        </p:spPr>
        <p:txBody>
          <a:bodyPr>
            <a:normAutofit/>
          </a:bodyPr>
          <a:lstStyle/>
          <a:p>
            <a:r>
              <a:rPr lang="en-US" dirty="0" smtClean="0"/>
              <a:t>A Path Towards More Effective Authorization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granular</a:t>
            </a:r>
          </a:p>
          <a:p>
            <a:pPr lvl="1"/>
            <a:r>
              <a:rPr lang="en-US" dirty="0" smtClean="0"/>
              <a:t>Roles are great. Roles plus attributes are better</a:t>
            </a:r>
          </a:p>
          <a:p>
            <a:pPr lvl="1"/>
            <a:r>
              <a:rPr lang="en-US" dirty="0" smtClean="0"/>
              <a:t>Use dynamic, fine grained attributes to drive access rules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Externalize authorization logic from code</a:t>
            </a:r>
          </a:p>
          <a:p>
            <a:pPr lvl="1"/>
            <a:r>
              <a:rPr lang="en-US" dirty="0" smtClean="0"/>
              <a:t>Configure - don’t code authorization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Get defensive</a:t>
            </a:r>
          </a:p>
          <a:p>
            <a:pPr lvl="1"/>
            <a:r>
              <a:rPr lang="en-US" dirty="0" smtClean="0"/>
              <a:t>Use ABAC to close out pernicious web vulnerabilities like Injection, Direct Object Reference, and Forced Browsing</a:t>
            </a:r>
            <a:endParaRPr lang="en-US" dirty="0"/>
          </a:p>
        </p:txBody>
      </p:sp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71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3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read the </a:t>
            </a:r>
            <a:r>
              <a:rPr lang="en-US" dirty="0" smtClean="0"/>
              <a:t>whitepaper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www.axiomatics.com</a:t>
            </a:r>
            <a:r>
              <a:rPr lang="en-US" dirty="0"/>
              <a:t>/resources/case-studies-white-papers/84-getting-the-owasp-top-ten-right-with-dynamic-authorization.html</a:t>
            </a:r>
            <a:endParaRPr lang="en-US" dirty="0" smtClean="0"/>
          </a:p>
          <a:p>
            <a:r>
              <a:rPr lang="en-US" dirty="0" smtClean="0"/>
              <a:t>Download and run the code</a:t>
            </a:r>
          </a:p>
          <a:p>
            <a:r>
              <a:rPr lang="en-US" dirty="0" smtClean="0"/>
              <a:t>Let us know how it works</a:t>
            </a:r>
          </a:p>
          <a:p>
            <a:r>
              <a:rPr lang="en-US" dirty="0" smtClean="0"/>
              <a:t>Any other vulnerabilities you think ABAC can address?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www.axiomatics.com</a:t>
            </a:r>
            <a:r>
              <a:rPr lang="en-US" dirty="0" smtClean="0"/>
              <a:t>/</a:t>
            </a:r>
            <a:r>
              <a:rPr lang="en-US" dirty="0" err="1" smtClean="0"/>
              <a:t>owasp.html</a:t>
            </a:r>
            <a:endParaRPr lang="en-US" dirty="0"/>
          </a:p>
        </p:txBody>
      </p:sp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Platshållare för bildnummer 25"/>
          <p:cNvSpPr>
            <a:spLocks noGrp="1"/>
          </p:cNvSpPr>
          <p:nvPr>
            <p:ph type="sldNum" sz="quarter" idx="12"/>
          </p:nvPr>
        </p:nvSpPr>
        <p:spPr>
          <a:xfrm>
            <a:off x="6553201" y="5486402"/>
            <a:ext cx="2409131" cy="228599"/>
          </a:xfrm>
        </p:spPr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72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tshållare för bildnumm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25A9-E67B-4E10-A619-F149E8BBB95A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73</a:t>
            </a:fld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11560" y="2425452"/>
            <a:ext cx="5002398" cy="936104"/>
          </a:xfrm>
        </p:spPr>
        <p:txBody>
          <a:bodyPr/>
          <a:lstStyle/>
          <a:p>
            <a:r>
              <a:rPr lang="en-US" sz="4000" dirty="0" smtClean="0"/>
              <a:t>Q&amp;A</a:t>
            </a:r>
            <a:endParaRPr lang="en-US" sz="4000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5486402"/>
            <a:ext cx="2895600" cy="228599"/>
          </a:xfrm>
        </p:spPr>
        <p:txBody>
          <a:bodyPr/>
          <a:lstStyle/>
          <a:p>
            <a:r>
              <a:rPr lang="en-US" dirty="0" smtClean="0">
                <a:solidFill>
                  <a:srgbClr val="FFFFFF">
                    <a:lumMod val="75000"/>
                  </a:srgbClr>
                </a:solidFill>
              </a:rPr>
              <a:t>© 2015  Axiomatics AB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3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296459"/>
            <a:ext cx="8191500" cy="312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53529" y="4399584"/>
            <a:ext cx="25687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n-lt"/>
              </a:rPr>
              <a:t>InfoSec</a:t>
            </a:r>
            <a:endParaRPr lang="en-US" sz="32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 and System 2</a:t>
            </a:r>
            <a:endParaRPr lang="en-US" dirty="0"/>
          </a:p>
        </p:txBody>
      </p:sp>
      <p:pic>
        <p:nvPicPr>
          <p:cNvPr id="3" name="Picture 2" descr="fastands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853" y="1109819"/>
            <a:ext cx="2946400" cy="36618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0276" y="1465556"/>
            <a:ext cx="34080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System 1: </a:t>
            </a:r>
            <a:r>
              <a:rPr lang="en-US" dirty="0" smtClean="0"/>
              <a:t>Fast, intuitive, frequent, emotional, subconscious</a:t>
            </a:r>
          </a:p>
          <a:p>
            <a:endParaRPr lang="en-US" dirty="0" smtClean="0"/>
          </a:p>
          <a:p>
            <a:r>
              <a:rPr lang="en-US" dirty="0" smtClean="0"/>
              <a:t>	2 + 2 = ?</a:t>
            </a:r>
          </a:p>
          <a:p>
            <a:endParaRPr lang="en-US" b="1" dirty="0" smtClean="0"/>
          </a:p>
          <a:p>
            <a:r>
              <a:rPr lang="en-US" b="1" dirty="0" smtClean="0"/>
              <a:t>System 2</a:t>
            </a:r>
            <a:r>
              <a:rPr lang="en-US" dirty="0" smtClean="0"/>
              <a:t>: Slow, effortful, infrequent, logical, calculating, conscious</a:t>
            </a:r>
          </a:p>
          <a:p>
            <a:endParaRPr lang="en-US" dirty="0" smtClean="0"/>
          </a:p>
          <a:p>
            <a:r>
              <a:rPr lang="en-US" dirty="0" smtClean="0"/>
              <a:t>	18 </a:t>
            </a:r>
            <a:r>
              <a:rPr lang="en-US" dirty="0" err="1" smtClean="0"/>
              <a:t>x</a:t>
            </a:r>
            <a:r>
              <a:rPr lang="en-US" dirty="0" smtClean="0"/>
              <a:t> 23 = 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xiomatics 2014">
  <a:themeElements>
    <a:clrScheme name="Axiomatics Original">
      <a:dk1>
        <a:srgbClr val="4D4D4D"/>
      </a:dk1>
      <a:lt1>
        <a:srgbClr val="FFFFFF"/>
      </a:lt1>
      <a:dk2>
        <a:srgbClr val="4D4D4D"/>
      </a:dk2>
      <a:lt2>
        <a:srgbClr val="F2F2F2"/>
      </a:lt2>
      <a:accent1>
        <a:srgbClr val="647E40"/>
      </a:accent1>
      <a:accent2>
        <a:srgbClr val="8FAC5A"/>
      </a:accent2>
      <a:accent3>
        <a:srgbClr val="D4E16C"/>
      </a:accent3>
      <a:accent4>
        <a:srgbClr val="0083A8"/>
      </a:accent4>
      <a:accent5>
        <a:srgbClr val="CC7A17"/>
      </a:accent5>
      <a:accent6>
        <a:srgbClr val="F79646"/>
      </a:accent6>
      <a:hlink>
        <a:srgbClr val="0083A8"/>
      </a:hlink>
      <a:folHlink>
        <a:srgbClr val="00607A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xiomatics 2014">
  <a:themeElements>
    <a:clrScheme name="Axiomatics Original">
      <a:dk1>
        <a:srgbClr val="4D4D4D"/>
      </a:dk1>
      <a:lt1>
        <a:srgbClr val="FFFFFF"/>
      </a:lt1>
      <a:dk2>
        <a:srgbClr val="4D4D4D"/>
      </a:dk2>
      <a:lt2>
        <a:srgbClr val="F2F2F2"/>
      </a:lt2>
      <a:accent1>
        <a:srgbClr val="647E40"/>
      </a:accent1>
      <a:accent2>
        <a:srgbClr val="8FAC5A"/>
      </a:accent2>
      <a:accent3>
        <a:srgbClr val="D4E16C"/>
      </a:accent3>
      <a:accent4>
        <a:srgbClr val="0083A8"/>
      </a:accent4>
      <a:accent5>
        <a:srgbClr val="CC7A17"/>
      </a:accent5>
      <a:accent6>
        <a:srgbClr val="F79646"/>
      </a:accent6>
      <a:hlink>
        <a:srgbClr val="0083A8"/>
      </a:hlink>
      <a:folHlink>
        <a:srgbClr val="00607A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Axiomatics 2014">
  <a:themeElements>
    <a:clrScheme name="Axiomatics Original">
      <a:dk1>
        <a:srgbClr val="4D4D4D"/>
      </a:dk1>
      <a:lt1>
        <a:srgbClr val="FFFFFF"/>
      </a:lt1>
      <a:dk2>
        <a:srgbClr val="4D4D4D"/>
      </a:dk2>
      <a:lt2>
        <a:srgbClr val="F2F2F2"/>
      </a:lt2>
      <a:accent1>
        <a:srgbClr val="647E40"/>
      </a:accent1>
      <a:accent2>
        <a:srgbClr val="8FAC5A"/>
      </a:accent2>
      <a:accent3>
        <a:srgbClr val="D4E16C"/>
      </a:accent3>
      <a:accent4>
        <a:srgbClr val="0083A8"/>
      </a:accent4>
      <a:accent5>
        <a:srgbClr val="CC7A17"/>
      </a:accent5>
      <a:accent6>
        <a:srgbClr val="F79646"/>
      </a:accent6>
      <a:hlink>
        <a:srgbClr val="0083A8"/>
      </a:hlink>
      <a:folHlink>
        <a:srgbClr val="00607A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Axiomatics 2014">
  <a:themeElements>
    <a:clrScheme name="Axiomatics Original">
      <a:dk1>
        <a:srgbClr val="4D4D4D"/>
      </a:dk1>
      <a:lt1>
        <a:srgbClr val="FFFFFF"/>
      </a:lt1>
      <a:dk2>
        <a:srgbClr val="4D4D4D"/>
      </a:dk2>
      <a:lt2>
        <a:srgbClr val="F2F2F2"/>
      </a:lt2>
      <a:accent1>
        <a:srgbClr val="647E40"/>
      </a:accent1>
      <a:accent2>
        <a:srgbClr val="8FAC5A"/>
      </a:accent2>
      <a:accent3>
        <a:srgbClr val="D4E16C"/>
      </a:accent3>
      <a:accent4>
        <a:srgbClr val="0083A8"/>
      </a:accent4>
      <a:accent5>
        <a:srgbClr val="CC7A17"/>
      </a:accent5>
      <a:accent6>
        <a:srgbClr val="F79646"/>
      </a:accent6>
      <a:hlink>
        <a:srgbClr val="0083A8"/>
      </a:hlink>
      <a:folHlink>
        <a:srgbClr val="00607A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Axiomatics 2014">
  <a:themeElements>
    <a:clrScheme name="Axiomatics Original">
      <a:dk1>
        <a:srgbClr val="4D4D4D"/>
      </a:dk1>
      <a:lt1>
        <a:srgbClr val="FFFFFF"/>
      </a:lt1>
      <a:dk2>
        <a:srgbClr val="4D4D4D"/>
      </a:dk2>
      <a:lt2>
        <a:srgbClr val="F2F2F2"/>
      </a:lt2>
      <a:accent1>
        <a:srgbClr val="647E40"/>
      </a:accent1>
      <a:accent2>
        <a:srgbClr val="8FAC5A"/>
      </a:accent2>
      <a:accent3>
        <a:srgbClr val="D4E16C"/>
      </a:accent3>
      <a:accent4>
        <a:srgbClr val="0083A8"/>
      </a:accent4>
      <a:accent5>
        <a:srgbClr val="CC7A17"/>
      </a:accent5>
      <a:accent6>
        <a:srgbClr val="F79646"/>
      </a:accent6>
      <a:hlink>
        <a:srgbClr val="0083A8"/>
      </a:hlink>
      <a:folHlink>
        <a:srgbClr val="00607A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Axiomatics 2014</Template>
  <TotalTime>5930</TotalTime>
  <Words>2199</Words>
  <Application>Microsoft Macintosh PowerPoint</Application>
  <PresentationFormat>On-screen Show (16:10)</PresentationFormat>
  <Paragraphs>465</Paragraphs>
  <Slides>73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Axiomatics 2014</vt:lpstr>
      <vt:lpstr>1_Axiomatics 2014</vt:lpstr>
      <vt:lpstr>2_Axiomatics 2014</vt:lpstr>
      <vt:lpstr>3_Axiomatics 2014</vt:lpstr>
      <vt:lpstr>4_Axiomatics 2014</vt:lpstr>
      <vt:lpstr>Macintosh HD:Users:gunnar:Documents:arctec:clients:axiomatics:GettingOWASPTopTenRight-v3.docx!OLE_LINK1</vt:lpstr>
      <vt:lpstr>Getting the OWASP Top Ten Right with ABAC and XACML </vt:lpstr>
      <vt:lpstr>Agenda</vt:lpstr>
      <vt:lpstr>Roger Needham</vt:lpstr>
      <vt:lpstr>John Foster Dulles</vt:lpstr>
      <vt:lpstr>Groundhog day</vt:lpstr>
      <vt:lpstr>PowerPoint Presentation</vt:lpstr>
      <vt:lpstr>PowerPoint Presentation</vt:lpstr>
      <vt:lpstr>PowerPoint Presentation</vt:lpstr>
      <vt:lpstr>System 1 and System 2</vt:lpstr>
      <vt:lpstr>System 1</vt:lpstr>
      <vt:lpstr>System 2</vt:lpstr>
      <vt:lpstr>System 1</vt:lpstr>
      <vt:lpstr>System 2</vt:lpstr>
      <vt:lpstr>Why should you care</vt:lpstr>
      <vt:lpstr>Stuck In a Loop</vt:lpstr>
      <vt:lpstr>PowerPoint Presentation</vt:lpstr>
      <vt:lpstr>A day in the life of Systems 1 &amp; 2</vt:lpstr>
      <vt:lpstr>System 2 Solutions</vt:lpstr>
      <vt:lpstr>No Value w/o System 1 Implementation</vt:lpstr>
      <vt:lpstr>Systems 1 &amp; 2</vt:lpstr>
      <vt:lpstr>A comment</vt:lpstr>
      <vt:lpstr>Developers need a hug</vt:lpstr>
      <vt:lpstr>Keep it Simple</vt:lpstr>
      <vt:lpstr>build your opponent a golden bridge to retreat across</vt:lpstr>
      <vt:lpstr>Systems 1 &amp; 2</vt:lpstr>
      <vt:lpstr>Some Rules of Engagement</vt:lpstr>
      <vt:lpstr>Access in Maliceland</vt:lpstr>
      <vt:lpstr>Access</vt:lpstr>
      <vt:lpstr>Access</vt:lpstr>
      <vt:lpstr>Why Identity Matters</vt:lpstr>
      <vt:lpstr>Design for Access vs Design for Malice</vt:lpstr>
      <vt:lpstr>Authentication</vt:lpstr>
      <vt:lpstr>Security Protocols in Context</vt:lpstr>
      <vt:lpstr>Alice &amp; Bob Meet Eve &amp; Mallory</vt:lpstr>
      <vt:lpstr>Alice &amp; Bob Meet Eve &amp; Mallory</vt:lpstr>
      <vt:lpstr>Alice &amp; Bob Meet Eve &amp; Mallory</vt:lpstr>
      <vt:lpstr>OWASP Top Ten</vt:lpstr>
      <vt:lpstr>Access Control Model</vt:lpstr>
      <vt:lpstr>Access Control Model</vt:lpstr>
      <vt:lpstr>Access Control Model</vt:lpstr>
      <vt:lpstr>Using Access Control Matrix</vt:lpstr>
      <vt:lpstr>Using an Access Control Matrix</vt:lpstr>
      <vt:lpstr>Using an Access Control Matrix</vt:lpstr>
      <vt:lpstr>Using an Access Control Matrix</vt:lpstr>
      <vt:lpstr>What is Attribute Based Access Control (ABAC)?</vt:lpstr>
      <vt:lpstr>What is XACML?</vt:lpstr>
      <vt:lpstr>PowerPoint Presentation</vt:lpstr>
      <vt:lpstr>XACML Architecture</vt:lpstr>
      <vt:lpstr>XACML Flow</vt:lpstr>
      <vt:lpstr>ABAC enables the Any-Depth Architecture</vt:lpstr>
      <vt:lpstr>XACML Standard</vt:lpstr>
      <vt:lpstr>How does it work?</vt:lpstr>
      <vt:lpstr>XACML Standard</vt:lpstr>
      <vt:lpstr>Request/Response Scheme</vt:lpstr>
      <vt:lpstr>XACML-based solution for Using Access Control Matrix</vt:lpstr>
      <vt:lpstr>JSON Injection</vt:lpstr>
      <vt:lpstr>JSON Injection</vt:lpstr>
      <vt:lpstr>JSON Injection</vt:lpstr>
      <vt:lpstr>JSON Injection</vt:lpstr>
      <vt:lpstr>XACML-based solution for JSON injection</vt:lpstr>
      <vt:lpstr>Bypass path based access control scheme</vt:lpstr>
      <vt:lpstr>Bypass Path Based access control scheme</vt:lpstr>
      <vt:lpstr>Bypass Path Based access control scheme</vt:lpstr>
      <vt:lpstr>XACML-based solution for Path based access control scheme</vt:lpstr>
      <vt:lpstr>Forced Browsing</vt:lpstr>
      <vt:lpstr>Forced Browsing</vt:lpstr>
      <vt:lpstr>XACML-based solution for Forced browsing</vt:lpstr>
      <vt:lpstr>Indirect Object Reference solution</vt:lpstr>
      <vt:lpstr>PowerPoint Presentation</vt:lpstr>
      <vt:lpstr>Summary</vt:lpstr>
      <vt:lpstr>A Path Towards More Effective Authorization </vt:lpstr>
      <vt:lpstr>Next Steps</vt:lpstr>
      <vt:lpstr>Q&amp;A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the OWASP Top Ten Right with ABAC and XACML </dc:title>
  <dc:subject/>
  <dc:creator/>
  <cp:keywords/>
  <dc:description/>
  <cp:lastModifiedBy>gerry</cp:lastModifiedBy>
  <cp:revision>93</cp:revision>
  <dcterms:created xsi:type="dcterms:W3CDTF">2015-04-09T16:01:34Z</dcterms:created>
  <dcterms:modified xsi:type="dcterms:W3CDTF">2015-04-10T23:55:49Z</dcterms:modified>
  <cp:category/>
</cp:coreProperties>
</file>